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16.jpg" ContentType="image/jpg"/>
  <Override PartName="/ppt/media/image18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  <p:sldId id="285" r:id="rId8"/>
    <p:sldId id="286" r:id="rId9"/>
    <p:sldId id="287" r:id="rId10"/>
    <p:sldId id="289" r:id="rId11"/>
    <p:sldId id="290" r:id="rId12"/>
    <p:sldId id="291" r:id="rId13"/>
    <p:sldId id="292" r:id="rId14"/>
    <p:sldId id="293" r:id="rId15"/>
    <p:sldId id="294" r:id="rId16"/>
    <p:sldId id="296" r:id="rId17"/>
    <p:sldId id="297" r:id="rId18"/>
    <p:sldId id="298" r:id="rId19"/>
    <p:sldId id="299" r:id="rId20"/>
    <p:sldId id="300" r:id="rId21"/>
    <p:sldId id="301" r:id="rId22"/>
    <p:sldId id="302" r:id="rId23"/>
    <p:sldId id="303" r:id="rId24"/>
    <p:sldId id="304" r:id="rId25"/>
    <p:sldId id="305" r:id="rId26"/>
    <p:sldId id="306" r:id="rId27"/>
    <p:sldId id="307" r:id="rId28"/>
    <p:sldId id="308" r:id="rId29"/>
    <p:sldId id="309" r:id="rId30"/>
    <p:sldId id="29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>
        <p:scale>
          <a:sx n="100" d="100"/>
          <a:sy n="100" d="100"/>
        </p:scale>
        <p:origin x="38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7191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Credit Card Default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5792BA"/>
                </a:solidFill>
              </a:rPr>
              <a:t>Kumar Ankit</a:t>
            </a:r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801F3-7C75-60BD-8DB2-689D1B789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457201"/>
          </a:xfrm>
        </p:spPr>
        <p:txBody>
          <a:bodyPr>
            <a:normAutofit fontScale="90000"/>
          </a:bodyPr>
          <a:lstStyle/>
          <a:p>
            <a:r>
              <a:rPr lang="en-IN" sz="4800" b="0" spc="-5" dirty="0">
                <a:latin typeface="Microsoft Sans Serif"/>
                <a:cs typeface="Microsoft Sans Serif"/>
              </a:rPr>
              <a:t>EDA</a:t>
            </a:r>
            <a:r>
              <a:rPr lang="en-IN" sz="4800" b="0" spc="5" dirty="0">
                <a:latin typeface="Microsoft Sans Serif"/>
                <a:cs typeface="Microsoft Sans Serif"/>
              </a:rPr>
              <a:t> </a:t>
            </a:r>
            <a:r>
              <a:rPr lang="en-IN" sz="4800" b="0" spc="-5" dirty="0">
                <a:latin typeface="Microsoft Sans Serif"/>
                <a:cs typeface="Microsoft Sans Serif"/>
              </a:rPr>
              <a:t>(Continued)</a:t>
            </a:r>
            <a:r>
              <a:rPr lang="en-IN" sz="4800" b="0" spc="45" dirty="0">
                <a:latin typeface="Microsoft Sans Serif"/>
                <a:cs typeface="Microsoft Sans Serif"/>
              </a:rPr>
              <a:t> </a:t>
            </a:r>
            <a:r>
              <a:rPr lang="en-IN" sz="4800" b="0" spc="-5" dirty="0">
                <a:latin typeface="Microsoft Sans Serif"/>
                <a:cs typeface="Microsoft Sans Serif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E391C-AEF1-1EDF-C089-BC6425B80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4473388"/>
            <a:ext cx="10353762" cy="1317811"/>
          </a:xfrm>
        </p:spPr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425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Number</a:t>
            </a:r>
            <a:r>
              <a:rPr lang="en-US" sz="2000" spc="3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of</a:t>
            </a:r>
            <a:r>
              <a:rPr lang="en-US" sz="2000" spc="2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credit</a:t>
            </a:r>
            <a:r>
              <a:rPr lang="en-US" sz="2000" spc="2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card</a:t>
            </a:r>
            <a:r>
              <a:rPr lang="en-US" sz="2000" spc="1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holder</a:t>
            </a:r>
            <a:r>
              <a:rPr lang="en-US" sz="2000" spc="4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is</a:t>
            </a:r>
            <a:r>
              <a:rPr lang="en-US" sz="2000" spc="2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maximum</a:t>
            </a:r>
            <a:r>
              <a:rPr lang="en-US" sz="2000" spc="3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in</a:t>
            </a:r>
            <a:r>
              <a:rPr lang="en-US" sz="2000" spc="2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singles.</a:t>
            </a:r>
            <a:endParaRPr lang="en-US" sz="2000" dirty="0">
              <a:solidFill>
                <a:schemeClr val="tx1"/>
              </a:solidFill>
              <a:latin typeface="+mj-lt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355600" indent="-342900">
              <a:lnSpc>
                <a:spcPct val="100000"/>
              </a:lnSpc>
              <a:spcBef>
                <a:spcPts val="330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But</a:t>
            </a:r>
            <a:r>
              <a:rPr lang="en-US" sz="2000" spc="2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credit</a:t>
            </a:r>
            <a:r>
              <a:rPr lang="en-US" sz="2000" spc="2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card</a:t>
            </a:r>
            <a:r>
              <a:rPr lang="en-US" sz="2000" spc="2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defaults</a:t>
            </a:r>
            <a:r>
              <a:rPr lang="en-US" sz="2000" spc="4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are</a:t>
            </a:r>
            <a:r>
              <a:rPr lang="en-US" sz="2000" spc="1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almost</a:t>
            </a:r>
            <a:r>
              <a:rPr lang="en-US" sz="2000" spc="4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same</a:t>
            </a:r>
            <a:r>
              <a:rPr lang="en-US" sz="2000" spc="1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in</a:t>
            </a:r>
            <a:r>
              <a:rPr lang="en-US" sz="2000" spc="2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case</a:t>
            </a:r>
            <a:r>
              <a:rPr lang="en-US" sz="2000" spc="3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of</a:t>
            </a:r>
            <a:r>
              <a:rPr lang="en-US" sz="2000" spc="1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single</a:t>
            </a:r>
            <a:r>
              <a:rPr lang="en-US" sz="2000" spc="4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and</a:t>
            </a:r>
            <a:r>
              <a:rPr lang="en-US" sz="2000" spc="2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married</a:t>
            </a:r>
            <a:r>
              <a:rPr lang="en-US" sz="2000" spc="3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rPr>
              <a:t>people</a:t>
            </a:r>
            <a:endParaRPr lang="en-US" sz="2000" dirty="0">
              <a:solidFill>
                <a:schemeClr val="tx1"/>
              </a:solidFill>
              <a:latin typeface="+mj-lt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en-IN" sz="2000" dirty="0">
              <a:solidFill>
                <a:schemeClr val="tx1"/>
              </a:solidFill>
              <a:latin typeface="+mj-lt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97F6E5-B3C6-098C-E140-D817C37E1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729" y="1352370"/>
            <a:ext cx="8014448" cy="281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104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C23C9-5E81-6D81-9998-ADD90784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b="0" spc="-5" dirty="0">
                <a:latin typeface="Microsoft Sans Serif"/>
                <a:cs typeface="Microsoft Sans Serif"/>
              </a:rPr>
              <a:t>5.Handling</a:t>
            </a:r>
            <a:r>
              <a:rPr lang="en-IN" sz="4800" b="0" spc="30" dirty="0">
                <a:latin typeface="Microsoft Sans Serif"/>
                <a:cs typeface="Microsoft Sans Serif"/>
              </a:rPr>
              <a:t> </a:t>
            </a:r>
            <a:r>
              <a:rPr lang="en-IN" sz="4800" b="0" spc="-5" dirty="0">
                <a:latin typeface="Microsoft Sans Serif"/>
                <a:cs typeface="Microsoft Sans Serif"/>
              </a:rPr>
              <a:t>Class</a:t>
            </a:r>
            <a:r>
              <a:rPr lang="en-IN" sz="4800" b="0" spc="15" dirty="0">
                <a:latin typeface="Microsoft Sans Serif"/>
                <a:cs typeface="Microsoft Sans Serif"/>
              </a:rPr>
              <a:t> </a:t>
            </a:r>
            <a:r>
              <a:rPr lang="en-IN" sz="4800" b="0" spc="-5" dirty="0">
                <a:latin typeface="Microsoft Sans Serif"/>
                <a:cs typeface="Microsoft Sans Serif"/>
              </a:rPr>
              <a:t>Imbalance</a:t>
            </a:r>
            <a:r>
              <a:rPr lang="en-IN" sz="4800" b="0" spc="30" dirty="0">
                <a:latin typeface="Microsoft Sans Serif"/>
                <a:cs typeface="Microsoft Sans Serif"/>
              </a:rPr>
              <a:t> </a:t>
            </a:r>
            <a:r>
              <a:rPr lang="en-IN" sz="4800" b="0" spc="15" dirty="0">
                <a:latin typeface="Microsoft Sans Serif"/>
                <a:cs typeface="Microsoft Sans Serif"/>
              </a:rPr>
              <a:t>:-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BA96D-7FD0-57BC-8ED9-E84C0706E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To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balance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proportion,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we</a:t>
            </a:r>
            <a:r>
              <a:rPr lang="en-US" sz="2000" spc="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have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used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technique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called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SMOTE.</a:t>
            </a: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r>
              <a:rPr lang="en-US" sz="2000" b="1" u="heavy" dirty="0">
                <a:solidFill>
                  <a:schemeClr val="tx1"/>
                </a:solidFill>
                <a:uFill>
                  <a:solidFill>
                    <a:srgbClr val="202020"/>
                  </a:solidFill>
                </a:uFill>
                <a:latin typeface="+mj-lt"/>
                <a:cs typeface="Arial"/>
              </a:rPr>
              <a:t>SMOTE</a:t>
            </a:r>
            <a:r>
              <a:rPr lang="en-US" sz="2000" b="1" u="heavy" spc="-55" dirty="0">
                <a:solidFill>
                  <a:schemeClr val="tx1"/>
                </a:solidFill>
                <a:uFill>
                  <a:solidFill>
                    <a:srgbClr val="202020"/>
                  </a:solidFill>
                </a:uFill>
                <a:latin typeface="+mj-lt"/>
                <a:cs typeface="Arial"/>
              </a:rPr>
              <a:t> </a:t>
            </a:r>
            <a:r>
              <a:rPr lang="en-US" sz="2000" b="1" u="heavy" dirty="0">
                <a:solidFill>
                  <a:schemeClr val="tx1"/>
                </a:solidFill>
                <a:uFill>
                  <a:solidFill>
                    <a:srgbClr val="202020"/>
                  </a:solidFill>
                </a:uFill>
                <a:latin typeface="+mj-lt"/>
                <a:cs typeface="Arial"/>
              </a:rPr>
              <a:t>:-</a:t>
            </a:r>
            <a:endParaRPr lang="en-US" sz="2000" dirty="0">
              <a:solidFill>
                <a:schemeClr val="tx1"/>
              </a:solidFill>
              <a:latin typeface="+mj-lt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0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Also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called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Synthetic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Minority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Oversampling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Technique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>
              <a:lnSpc>
                <a:spcPct val="100000"/>
              </a:lnSpc>
              <a:spcBef>
                <a:spcPts val="330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It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technique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make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class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balanced.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4965" marR="5080" indent="-342900">
              <a:lnSpc>
                <a:spcPct val="114999"/>
              </a:lnSpc>
              <a:buChar char="●"/>
              <a:tabLst>
                <a:tab pos="354965" algn="l"/>
                <a:tab pos="35560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SMOTE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works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by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selecting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examples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that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are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close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feature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space,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drawing</a:t>
            </a:r>
            <a:r>
              <a:rPr lang="en-US" sz="2000" spc="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line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between</a:t>
            </a:r>
            <a:r>
              <a:rPr lang="en-US" sz="2000" spc="7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examples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feature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space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drawing</a:t>
            </a:r>
            <a:r>
              <a:rPr lang="en-US" sz="2000" spc="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new </a:t>
            </a:r>
            <a:r>
              <a:rPr lang="en-US" sz="2000" spc="-45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sample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at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point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along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that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line.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4204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DCF42-3E28-89F0-64E9-D08BBEA39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705394"/>
          </a:xfrm>
        </p:spPr>
        <p:txBody>
          <a:bodyPr>
            <a:normAutofit fontScale="90000"/>
          </a:bodyPr>
          <a:lstStyle/>
          <a:p>
            <a:pPr algn="l"/>
            <a:r>
              <a:rPr lang="en-IN" sz="4800" b="0" spc="-5" dirty="0">
                <a:cs typeface="Microsoft Sans Serif"/>
              </a:rPr>
              <a:t>   </a:t>
            </a:r>
            <a:br>
              <a:rPr lang="en-IN" sz="4800" b="0" spc="-5" dirty="0">
                <a:cs typeface="Microsoft Sans Serif"/>
              </a:rPr>
            </a:br>
            <a:r>
              <a:rPr lang="en-IN" sz="4800" b="0" spc="-5" dirty="0">
                <a:cs typeface="Microsoft Sans Serif"/>
              </a:rPr>
              <a:t>Handling</a:t>
            </a:r>
            <a:r>
              <a:rPr lang="en-IN" sz="4800" b="0" spc="45" dirty="0">
                <a:cs typeface="Microsoft Sans Serif"/>
              </a:rPr>
              <a:t> </a:t>
            </a:r>
            <a:r>
              <a:rPr lang="en-IN" sz="4800" b="0" spc="-5" dirty="0">
                <a:cs typeface="Microsoft Sans Serif"/>
              </a:rPr>
              <a:t>Class</a:t>
            </a:r>
            <a:r>
              <a:rPr lang="en-IN" sz="4800" b="0" spc="45" dirty="0">
                <a:cs typeface="Microsoft Sans Serif"/>
              </a:rPr>
              <a:t> </a:t>
            </a:r>
            <a:r>
              <a:rPr lang="en-IN" sz="4800" b="0" spc="-5" dirty="0">
                <a:cs typeface="Microsoft Sans Serif"/>
              </a:rPr>
              <a:t>Imbalance</a:t>
            </a:r>
            <a:r>
              <a:rPr lang="en-IN" sz="4800" b="0" spc="35" dirty="0">
                <a:cs typeface="Microsoft Sans Serif"/>
              </a:rPr>
              <a:t> </a:t>
            </a:r>
            <a:r>
              <a:rPr lang="en-IN" sz="4800" b="0" spc="-5" dirty="0">
                <a:cs typeface="Microsoft Sans Serif"/>
              </a:rPr>
              <a:t>(Continued)</a:t>
            </a:r>
            <a:br>
              <a:rPr lang="en-IN" sz="4800" b="0" spc="-5" dirty="0">
                <a:latin typeface="Microsoft Sans Serif"/>
                <a:cs typeface="Microsoft Sans Serif"/>
              </a:rPr>
            </a:br>
            <a:br>
              <a:rPr lang="en-IN" sz="4800" b="0" spc="-5" dirty="0">
                <a:latin typeface="Microsoft Sans Serif"/>
                <a:cs typeface="Microsoft Sans Serif"/>
              </a:rPr>
            </a:br>
            <a:r>
              <a:rPr lang="en-US" sz="2200" spc="-5" dirty="0">
                <a:solidFill>
                  <a:schemeClr val="tx1"/>
                </a:solidFill>
                <a:cs typeface="Microsoft Sans Serif"/>
              </a:rPr>
              <a:t>This</a:t>
            </a:r>
            <a:r>
              <a:rPr lang="en-US" sz="2200" spc="10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dirty="0">
                <a:solidFill>
                  <a:schemeClr val="tx1"/>
                </a:solidFill>
                <a:cs typeface="Microsoft Sans Serif"/>
              </a:rPr>
              <a:t>the</a:t>
            </a:r>
            <a:r>
              <a:rPr lang="en-US" sz="2200" spc="20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spc="-5" dirty="0">
                <a:solidFill>
                  <a:schemeClr val="tx1"/>
                </a:solidFill>
                <a:cs typeface="Microsoft Sans Serif"/>
              </a:rPr>
              <a:t>plotting</a:t>
            </a:r>
            <a:r>
              <a:rPr lang="en-US" sz="2200" spc="30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dirty="0">
                <a:solidFill>
                  <a:schemeClr val="tx1"/>
                </a:solidFill>
                <a:cs typeface="Microsoft Sans Serif"/>
              </a:rPr>
              <a:t>of</a:t>
            </a:r>
            <a:r>
              <a:rPr lang="en-US" sz="2200" spc="25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spc="-5" dirty="0">
                <a:solidFill>
                  <a:schemeClr val="tx1"/>
                </a:solidFill>
                <a:cs typeface="Microsoft Sans Serif"/>
              </a:rPr>
              <a:t>the</a:t>
            </a:r>
            <a:r>
              <a:rPr lang="en-US" sz="2200" spc="15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spc="-5" dirty="0">
                <a:solidFill>
                  <a:schemeClr val="tx1"/>
                </a:solidFill>
                <a:cs typeface="Microsoft Sans Serif"/>
              </a:rPr>
              <a:t>dataset</a:t>
            </a:r>
            <a:r>
              <a:rPr lang="en-US" sz="2200" spc="25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spc="-5" dirty="0">
                <a:solidFill>
                  <a:schemeClr val="tx1"/>
                </a:solidFill>
                <a:cs typeface="Microsoft Sans Serif"/>
              </a:rPr>
              <a:t>before</a:t>
            </a:r>
            <a:r>
              <a:rPr lang="en-US" sz="2200" spc="35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spc="-5" dirty="0">
                <a:solidFill>
                  <a:schemeClr val="tx1"/>
                </a:solidFill>
                <a:cs typeface="Microsoft Sans Serif"/>
              </a:rPr>
              <a:t>and</a:t>
            </a:r>
            <a:r>
              <a:rPr lang="en-US" sz="2200" spc="25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spc="-5" dirty="0">
                <a:solidFill>
                  <a:schemeClr val="tx1"/>
                </a:solidFill>
                <a:cs typeface="Microsoft Sans Serif"/>
              </a:rPr>
              <a:t>after</a:t>
            </a:r>
            <a:r>
              <a:rPr lang="en-US" sz="2200" spc="20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dirty="0">
                <a:solidFill>
                  <a:schemeClr val="tx1"/>
                </a:solidFill>
                <a:cs typeface="Microsoft Sans Serif"/>
              </a:rPr>
              <a:t>the</a:t>
            </a:r>
            <a:r>
              <a:rPr lang="en-US" sz="2200" spc="20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spc="-10" dirty="0">
                <a:solidFill>
                  <a:schemeClr val="tx1"/>
                </a:solidFill>
                <a:cs typeface="Microsoft Sans Serif"/>
              </a:rPr>
              <a:t>application</a:t>
            </a:r>
            <a:r>
              <a:rPr lang="en-US" sz="2200" spc="40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dirty="0">
                <a:solidFill>
                  <a:schemeClr val="tx1"/>
                </a:solidFill>
                <a:cs typeface="Microsoft Sans Serif"/>
              </a:rPr>
              <a:t>of</a:t>
            </a:r>
            <a:r>
              <a:rPr lang="en-US" sz="2200" spc="25" dirty="0">
                <a:solidFill>
                  <a:schemeClr val="tx1"/>
                </a:solidFill>
                <a:cs typeface="Microsoft Sans Serif"/>
              </a:rPr>
              <a:t> </a:t>
            </a:r>
            <a:r>
              <a:rPr lang="en-US" sz="2200" dirty="0">
                <a:solidFill>
                  <a:schemeClr val="tx1"/>
                </a:solidFill>
                <a:cs typeface="Microsoft Sans Serif"/>
              </a:rPr>
              <a:t>SMOTE</a:t>
            </a:r>
            <a:br>
              <a:rPr lang="en-US" sz="2200" dirty="0">
                <a:solidFill>
                  <a:schemeClr val="tx1"/>
                </a:solidFill>
                <a:cs typeface="Microsoft Sans Serif"/>
              </a:rPr>
            </a:br>
            <a:endParaRPr lang="en-IN" sz="2200" dirty="0">
              <a:solidFill>
                <a:schemeClr val="tx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6F9B9E7-16C2-CA27-942E-00E4247C68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16178" y="2076450"/>
            <a:ext cx="3891750" cy="3622675"/>
          </a:xfr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49E9013-253E-1002-2EEB-91EFDA68BCC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913795" y="2076450"/>
            <a:ext cx="3862029" cy="3622675"/>
          </a:xfrm>
          <a:prstGeom prst="rect">
            <a:avLst/>
          </a:prstGeom>
        </p:spPr>
      </p:pic>
      <p:pic>
        <p:nvPicPr>
          <p:cNvPr id="8" name="object 6">
            <a:extLst>
              <a:ext uri="{FF2B5EF4-FFF2-40B4-BE49-F238E27FC236}">
                <a16:creationId xmlns:a16="http://schemas.microsoft.com/office/drawing/2014/main" id="{72CED66D-0658-1206-EB7A-D1E136DC5993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454093" y="3418114"/>
            <a:ext cx="1168948" cy="89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21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551F7-1F45-E46F-16BD-3B12796B5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05691"/>
          </a:xfrm>
        </p:spPr>
        <p:txBody>
          <a:bodyPr/>
          <a:lstStyle/>
          <a:p>
            <a:r>
              <a:rPr lang="en-IN" sz="4800" spc="-5" dirty="0">
                <a:latin typeface="Arial"/>
                <a:cs typeface="Arial"/>
              </a:rPr>
              <a:t>6.Transformation</a:t>
            </a:r>
            <a:r>
              <a:rPr lang="en-IN" sz="4800" spc="-1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of</a:t>
            </a:r>
            <a:r>
              <a:rPr lang="en-IN" sz="4800" spc="-15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Data</a:t>
            </a:r>
            <a:r>
              <a:rPr lang="en-IN" sz="4800" spc="-15" dirty="0">
                <a:latin typeface="Arial"/>
                <a:cs typeface="Arial"/>
              </a:rPr>
              <a:t> </a:t>
            </a:r>
            <a:r>
              <a:rPr lang="en-IN" sz="4800" dirty="0">
                <a:latin typeface="Arial"/>
                <a:cs typeface="Arial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BE6F3-642C-118F-D255-D9A86073E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1685653"/>
          </a:xfrm>
        </p:spPr>
        <p:txBody>
          <a:bodyPr>
            <a:normAutofit lnSpcReduction="10000"/>
          </a:bodyPr>
          <a:lstStyle/>
          <a:p>
            <a:pPr marL="355600" indent="-342900">
              <a:lnSpc>
                <a:spcPct val="100000"/>
              </a:lnSpc>
              <a:spcBef>
                <a:spcPts val="425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To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scale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into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uniform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format</a:t>
            </a:r>
            <a:r>
              <a:rPr lang="en-US" sz="2000" spc="5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that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would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allow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utilize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2000" spc="5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</a:p>
          <a:p>
            <a:pPr marL="48965" indent="0">
              <a:lnSpc>
                <a:spcPct val="100000"/>
              </a:lnSpc>
              <a:spcBef>
                <a:spcPts val="330"/>
              </a:spcBef>
              <a:buNone/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     better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 way.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4965" marR="294005" indent="-342900">
              <a:lnSpc>
                <a:spcPct val="114999"/>
              </a:lnSpc>
              <a:buChar char="●"/>
              <a:tabLst>
                <a:tab pos="354965" algn="l"/>
                <a:tab pos="355600" algn="l"/>
                <a:tab pos="3948429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performing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fitting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applying	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different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algorithms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it.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basic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goal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was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enforce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level</a:t>
            </a:r>
            <a:r>
              <a:rPr lang="en-US" sz="2000" spc="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consistency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or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uniformity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dataset.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4" name="object 2">
            <a:extLst>
              <a:ext uri="{FF2B5EF4-FFF2-40B4-BE49-F238E27FC236}">
                <a16:creationId xmlns:a16="http://schemas.microsoft.com/office/drawing/2014/main" id="{60D654F5-19CE-9991-B244-2342182C1B6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93668" y="4163242"/>
            <a:ext cx="5778239" cy="182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223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C4CE-78F0-A35E-8EA2-FE4DD7F9E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714103"/>
          </a:xfrm>
        </p:spPr>
        <p:txBody>
          <a:bodyPr>
            <a:normAutofit fontScale="90000"/>
          </a:bodyPr>
          <a:lstStyle/>
          <a:p>
            <a:r>
              <a:rPr lang="en-IN" sz="4800" spc="-5" dirty="0">
                <a:latin typeface="Arial"/>
                <a:cs typeface="Arial"/>
              </a:rPr>
              <a:t>7.Splitting</a:t>
            </a:r>
            <a:r>
              <a:rPr lang="en-IN" sz="4800" spc="-85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Data</a:t>
            </a:r>
            <a:r>
              <a:rPr lang="en-IN" sz="4800" spc="-25" dirty="0">
                <a:latin typeface="Arial"/>
                <a:cs typeface="Arial"/>
              </a:rPr>
              <a:t> </a:t>
            </a:r>
            <a:r>
              <a:rPr lang="en-IN" sz="4800" dirty="0">
                <a:latin typeface="Arial"/>
                <a:cs typeface="Arial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0D40E-FD12-CDEA-55AF-B45C26893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41714"/>
            <a:ext cx="10353762" cy="1889760"/>
          </a:xfrm>
        </p:spPr>
        <p:txBody>
          <a:bodyPr>
            <a:noAutofit/>
          </a:bodyPr>
          <a:lstStyle/>
          <a:p>
            <a:pPr marL="299085" indent="-287020">
              <a:lnSpc>
                <a:spcPct val="100000"/>
              </a:lnSpc>
              <a:spcBef>
                <a:spcPts val="1200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spc="-10" dirty="0" err="1">
                <a:solidFill>
                  <a:schemeClr val="tx1"/>
                </a:solidFill>
                <a:latin typeface="+mj-lt"/>
                <a:cs typeface="Microsoft Sans Serif"/>
              </a:rPr>
              <a:t>Splited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the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into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training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dataset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testing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dataset.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indent="-287020">
              <a:lnSpc>
                <a:spcPct val="100000"/>
              </a:lnSpc>
              <a:spcBef>
                <a:spcPts val="1105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Training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dataset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making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algorithm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learn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train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0" dirty="0">
                <a:solidFill>
                  <a:schemeClr val="tx1"/>
                </a:solidFill>
                <a:latin typeface="+mj-lt"/>
                <a:cs typeface="Microsoft Sans Serif"/>
              </a:rPr>
              <a:t>model.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indent="-287020">
              <a:lnSpc>
                <a:spcPct val="100000"/>
              </a:lnSpc>
              <a:spcBef>
                <a:spcPts val="1095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Test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dataset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testing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performance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train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model.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marR="5080" indent="-287020">
              <a:lnSpc>
                <a:spcPct val="100000"/>
              </a:lnSpc>
              <a:spcBef>
                <a:spcPts val="1105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Here</a:t>
            </a:r>
            <a:r>
              <a:rPr lang="en-US" sz="2000" spc="2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80%</a:t>
            </a:r>
            <a:r>
              <a:rPr lang="en-US" sz="2000" spc="2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2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US" sz="2000" spc="2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taken</a:t>
            </a:r>
            <a:r>
              <a:rPr lang="en-US" sz="2000" spc="2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as</a:t>
            </a:r>
            <a:r>
              <a:rPr lang="en-US" sz="2000" spc="27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training</a:t>
            </a:r>
            <a:r>
              <a:rPr lang="en-US" sz="2000" spc="22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dataset</a:t>
            </a:r>
            <a:r>
              <a:rPr lang="en-US" sz="2000" spc="2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&amp;</a:t>
            </a:r>
            <a:r>
              <a:rPr lang="en-US" sz="2000" spc="2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remaining</a:t>
            </a:r>
            <a:r>
              <a:rPr lang="en-US" sz="2000" spc="254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20%</a:t>
            </a:r>
            <a:r>
              <a:rPr lang="en-US" sz="2000" spc="2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2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dataset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used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for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testing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purpose.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4" name="object 2">
            <a:extLst>
              <a:ext uri="{FF2B5EF4-FFF2-40B4-BE49-F238E27FC236}">
                <a16:creationId xmlns:a16="http://schemas.microsoft.com/office/drawing/2014/main" id="{0066420B-0A32-56CB-E1D7-682EC5B35018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1875" y="4318345"/>
            <a:ext cx="5312842" cy="154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29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B476-7BB5-92CE-C728-ECCE86E50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045029"/>
          </a:xfrm>
        </p:spPr>
        <p:txBody>
          <a:bodyPr/>
          <a:lstStyle/>
          <a:p>
            <a:r>
              <a:rPr lang="en-IN" sz="4800" spc="-5" dirty="0">
                <a:latin typeface="Arial"/>
                <a:cs typeface="Arial"/>
              </a:rPr>
              <a:t>8.Fitting</a:t>
            </a:r>
            <a:r>
              <a:rPr lang="en-IN" sz="4800" spc="-2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Different</a:t>
            </a:r>
            <a:r>
              <a:rPr lang="en-IN" sz="4800" spc="-3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Model</a:t>
            </a:r>
            <a:r>
              <a:rPr lang="en-IN" sz="4800" spc="-1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:-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6A7A1-B309-75FC-F594-D25CA108E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Following</a:t>
            </a:r>
            <a:r>
              <a:rPr lang="en-US" sz="2000" spc="1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classifier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used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prediction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card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default: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93700" indent="-140335">
              <a:lnSpc>
                <a:spcPct val="100000"/>
              </a:lnSpc>
              <a:spcBef>
                <a:spcPts val="5"/>
              </a:spcBef>
              <a:buChar char="•"/>
              <a:tabLst>
                <a:tab pos="393700" algn="l"/>
              </a:tabLst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Logistic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Regression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94970" indent="-142240">
              <a:lnSpc>
                <a:spcPct val="100000"/>
              </a:lnSpc>
              <a:spcBef>
                <a:spcPts val="1100"/>
              </a:spcBef>
              <a:buChar char="•"/>
              <a:tabLst>
                <a:tab pos="395605" algn="l"/>
              </a:tabLst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Decision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Tree</a:t>
            </a:r>
            <a:r>
              <a:rPr lang="en-US" sz="2000" spc="-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Classifier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93700" indent="-140335">
              <a:lnSpc>
                <a:spcPct val="100000"/>
              </a:lnSpc>
              <a:spcBef>
                <a:spcPts val="1095"/>
              </a:spcBef>
              <a:buChar char="•"/>
              <a:tabLst>
                <a:tab pos="3937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Random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Forest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Classifier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93700" indent="-140335">
              <a:lnSpc>
                <a:spcPct val="100000"/>
              </a:lnSpc>
              <a:spcBef>
                <a:spcPts val="1105"/>
              </a:spcBef>
              <a:buChar char="•"/>
              <a:tabLst>
                <a:tab pos="3937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Support</a:t>
            </a:r>
            <a:r>
              <a:rPr lang="en-US" sz="2000" spc="-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Vector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Machine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91795" indent="-139065">
              <a:lnSpc>
                <a:spcPct val="100000"/>
              </a:lnSpc>
              <a:spcBef>
                <a:spcPts val="1105"/>
              </a:spcBef>
              <a:buChar char="•"/>
              <a:tabLst>
                <a:tab pos="39243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Gradient</a:t>
            </a:r>
            <a:r>
              <a:rPr lang="en-US" sz="2000" spc="-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Boosting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93700" indent="-140335">
              <a:lnSpc>
                <a:spcPct val="100000"/>
              </a:lnSpc>
              <a:spcBef>
                <a:spcPts val="1095"/>
              </a:spcBef>
              <a:buChar char="•"/>
              <a:tabLst>
                <a:tab pos="393700" algn="l"/>
              </a:tabLst>
            </a:pP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XG</a:t>
            </a:r>
            <a:r>
              <a:rPr lang="en-US" sz="2000" spc="-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Boosting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2982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E26E6-2AE3-AB56-A5B0-467F22892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5360"/>
          </a:xfrm>
        </p:spPr>
        <p:txBody>
          <a:bodyPr>
            <a:normAutofit/>
          </a:bodyPr>
          <a:lstStyle/>
          <a:p>
            <a:r>
              <a:rPr lang="en-IN" sz="4000" spc="-5" dirty="0">
                <a:cs typeface="Arial"/>
              </a:rPr>
              <a:t>9.Cross</a:t>
            </a:r>
            <a:r>
              <a:rPr lang="en-IN" sz="4000" spc="-15" dirty="0">
                <a:cs typeface="Arial"/>
              </a:rPr>
              <a:t> </a:t>
            </a:r>
            <a:r>
              <a:rPr lang="en-IN" sz="4000" spc="-5" dirty="0">
                <a:cs typeface="Arial"/>
              </a:rPr>
              <a:t>Validation</a:t>
            </a:r>
            <a:r>
              <a:rPr lang="en-IN" sz="4000" spc="30" dirty="0">
                <a:cs typeface="Arial"/>
              </a:rPr>
              <a:t> </a:t>
            </a:r>
            <a:r>
              <a:rPr lang="en-IN" sz="4000" spc="-5" dirty="0">
                <a:cs typeface="Arial"/>
              </a:rPr>
              <a:t>&amp;</a:t>
            </a:r>
            <a:r>
              <a:rPr lang="en-IN" sz="4000" spc="5" dirty="0">
                <a:cs typeface="Arial"/>
              </a:rPr>
              <a:t> </a:t>
            </a:r>
            <a:r>
              <a:rPr lang="en-IN" sz="4000" spc="-5" dirty="0">
                <a:cs typeface="Arial"/>
              </a:rPr>
              <a:t>Hyperparameter</a:t>
            </a:r>
            <a:r>
              <a:rPr lang="en-IN" sz="4000" spc="40" dirty="0">
                <a:cs typeface="Arial"/>
              </a:rPr>
              <a:t> </a:t>
            </a:r>
            <a:r>
              <a:rPr lang="en-IN" sz="4000" spc="-5" dirty="0">
                <a:cs typeface="Arial"/>
              </a:rPr>
              <a:t>Tuning</a:t>
            </a:r>
            <a:r>
              <a:rPr lang="en-IN" sz="4000" spc="-25" dirty="0">
                <a:cs typeface="Arial"/>
              </a:rPr>
              <a:t> </a:t>
            </a:r>
            <a:r>
              <a:rPr lang="en-IN" sz="4000" dirty="0">
                <a:cs typeface="Arial"/>
              </a:rPr>
              <a:t>: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C3D42-C479-1ACE-7770-A4A3B5B6B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99085" marR="5080" indent="-287020">
              <a:lnSpc>
                <a:spcPct val="150000"/>
              </a:lnSpc>
              <a:spcBef>
                <a:spcPts val="100"/>
              </a:spcBef>
              <a:buChar char="●"/>
              <a:tabLst>
                <a:tab pos="299085" algn="l"/>
                <a:tab pos="299720" algn="l"/>
                <a:tab pos="788035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It</a:t>
            </a:r>
            <a:r>
              <a:rPr lang="en-US" sz="2000" spc="2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5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2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resampling</a:t>
            </a:r>
            <a:r>
              <a:rPr lang="en-US" sz="2000" spc="22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procedure</a:t>
            </a:r>
            <a:r>
              <a:rPr lang="en-US" sz="2000" spc="204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used</a:t>
            </a:r>
            <a:r>
              <a:rPr lang="en-US" sz="2000" spc="2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2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evaluate</a:t>
            </a:r>
            <a:r>
              <a:rPr lang="en-US" sz="2000" spc="2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machine</a:t>
            </a:r>
            <a:r>
              <a:rPr lang="en-US" sz="2000" spc="2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learning</a:t>
            </a:r>
            <a:r>
              <a:rPr lang="en-US" sz="2000" spc="2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models	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on</a:t>
            </a:r>
            <a:r>
              <a:rPr lang="en-US" sz="2000" spc="1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 </a:t>
            </a:r>
            <a:r>
              <a:rPr lang="en-US" sz="2000" spc="-45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limited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sample.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indent="-287020">
              <a:lnSpc>
                <a:spcPct val="100000"/>
              </a:lnSpc>
              <a:spcBef>
                <a:spcPts val="1080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Basically,</a:t>
            </a:r>
            <a:r>
              <a:rPr lang="en-US" sz="2000" spc="3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Cross</a:t>
            </a:r>
            <a:r>
              <a:rPr lang="en-US" sz="2000" spc="3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Validation</a:t>
            </a:r>
            <a:r>
              <a:rPr lang="en-US" sz="2000" spc="3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3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3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technique</a:t>
            </a:r>
            <a:r>
              <a:rPr lang="en-US" sz="2000" spc="3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mainly</a:t>
            </a:r>
            <a:r>
              <a:rPr lang="en-US" sz="2000" spc="3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used</a:t>
            </a:r>
            <a:r>
              <a:rPr lang="en-US" sz="2000" spc="3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2000" spc="3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settings</a:t>
            </a:r>
            <a:r>
              <a:rPr lang="en-US" sz="2000" spc="3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where</a:t>
            </a:r>
            <a:r>
              <a:rPr lang="en-US" sz="2000" spc="3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</a:p>
          <a:p>
            <a:pPr marL="0" marR="5080" indent="0">
              <a:lnSpc>
                <a:spcPct val="150000"/>
              </a:lnSpc>
              <a:buNone/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    goal</a:t>
            </a:r>
            <a:r>
              <a:rPr lang="en-US" sz="2000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prediction,</a:t>
            </a:r>
            <a:r>
              <a:rPr lang="en-US" sz="2000" spc="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one</a:t>
            </a:r>
            <a:r>
              <a:rPr lang="en-US" sz="2000" spc="9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wants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estimate</a:t>
            </a:r>
            <a:r>
              <a:rPr lang="en-US" sz="2000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how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accurately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predictive</a:t>
            </a:r>
            <a:r>
              <a:rPr lang="en-US" sz="2000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model </a:t>
            </a:r>
            <a:r>
              <a:rPr lang="en-US" sz="2000" spc="-45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will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       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perform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in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practice.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11150" indent="-287020">
              <a:lnSpc>
                <a:spcPct val="100000"/>
              </a:lnSpc>
              <a:spcBef>
                <a:spcPts val="395"/>
              </a:spcBef>
              <a:buChar char="●"/>
              <a:tabLst>
                <a:tab pos="311150" algn="l"/>
                <a:tab pos="311785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Tuning</a:t>
            </a:r>
            <a:r>
              <a:rPr lang="en-US" sz="2000" spc="3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4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hyper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parameters</a:t>
            </a:r>
            <a:r>
              <a:rPr lang="en-US" sz="2000" spc="4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4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respective</a:t>
            </a:r>
            <a:r>
              <a:rPr lang="en-US" sz="2000" spc="3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algorithms</a:t>
            </a:r>
            <a:r>
              <a:rPr lang="en-US" sz="2000" spc="3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4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necessary</a:t>
            </a:r>
            <a:r>
              <a:rPr lang="en-US" sz="2000" spc="3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</a:t>
            </a:r>
          </a:p>
          <a:p>
            <a:pPr marL="355600" indent="-342900">
              <a:lnSpc>
                <a:spcPct val="100000"/>
              </a:lnSpc>
              <a:spcBef>
                <a:spcPts val="1110"/>
              </a:spcBef>
              <a:buClr>
                <a:srgbClr val="F5FCFF"/>
              </a:buClr>
              <a:buChar char="●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getting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better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accuracy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 and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avoid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over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fitting.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9016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45275-3875-EA06-806B-FA7DA24BC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792480"/>
          </a:xfrm>
        </p:spPr>
        <p:txBody>
          <a:bodyPr/>
          <a:lstStyle/>
          <a:p>
            <a:r>
              <a:rPr lang="en-IN" sz="4800" b="0" spc="-5" dirty="0">
                <a:latin typeface="Microsoft Sans Serif"/>
                <a:cs typeface="Microsoft Sans Serif"/>
              </a:rPr>
              <a:t>Logistic</a:t>
            </a:r>
            <a:r>
              <a:rPr lang="en-IN" sz="4800" b="0" dirty="0">
                <a:latin typeface="Microsoft Sans Serif"/>
                <a:cs typeface="Microsoft Sans Serif"/>
              </a:rPr>
              <a:t> </a:t>
            </a:r>
            <a:r>
              <a:rPr lang="en-IN" sz="4800" b="0" spc="-5" dirty="0">
                <a:latin typeface="Microsoft Sans Serif"/>
                <a:cs typeface="Microsoft Sans Serif"/>
              </a:rPr>
              <a:t>Regression</a:t>
            </a:r>
            <a:r>
              <a:rPr lang="en-IN" sz="4800" b="0" spc="-35" dirty="0">
                <a:latin typeface="Microsoft Sans Serif"/>
                <a:cs typeface="Microsoft Sans Serif"/>
              </a:rPr>
              <a:t> </a:t>
            </a:r>
            <a:r>
              <a:rPr lang="en-IN" sz="4800" b="0" spc="5" dirty="0">
                <a:latin typeface="Microsoft Sans Serif"/>
                <a:cs typeface="Microsoft Sans Serif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98023-C31E-7841-222B-5E1F1A119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11086"/>
            <a:ext cx="10353762" cy="2299063"/>
          </a:xfrm>
        </p:spPr>
        <p:txBody>
          <a:bodyPr>
            <a:normAutofit/>
          </a:bodyPr>
          <a:lstStyle/>
          <a:p>
            <a:pPr marL="309880" indent="-285115">
              <a:lnSpc>
                <a:spcPct val="100000"/>
              </a:lnSpc>
              <a:spcBef>
                <a:spcPts val="1305"/>
              </a:spcBef>
              <a:buChar char="●"/>
              <a:tabLst>
                <a:tab pos="309245" algn="l"/>
                <a:tab pos="309880" algn="l"/>
              </a:tabLst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Logistic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regression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machine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learning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algorithm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classification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problem.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09880" marR="219075" indent="-285115">
              <a:lnSpc>
                <a:spcPct val="100000"/>
              </a:lnSpc>
              <a:spcBef>
                <a:spcPts val="1200"/>
              </a:spcBef>
              <a:buChar char="●"/>
              <a:tabLst>
                <a:tab pos="309245" algn="l"/>
                <a:tab pos="30988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2000" spc="2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this</a:t>
            </a:r>
            <a:r>
              <a:rPr lang="en-US" sz="2000" spc="3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algorithm,</a:t>
            </a:r>
            <a:r>
              <a:rPr lang="en-US" sz="2000" spc="2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29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probabilities</a:t>
            </a:r>
            <a:r>
              <a:rPr lang="en-US" sz="2000" spc="254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describing</a:t>
            </a:r>
            <a:r>
              <a:rPr lang="en-US" sz="2000" spc="3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29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possible</a:t>
            </a:r>
            <a:r>
              <a:rPr lang="en-US" sz="2000" spc="2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outcomes</a:t>
            </a:r>
            <a:r>
              <a:rPr lang="en-US" sz="2000" spc="2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2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single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trial are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modelled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using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logistic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function.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It</a:t>
            </a:r>
            <a:r>
              <a:rPr lang="en-US" sz="2000" spc="9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1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most</a:t>
            </a:r>
            <a:r>
              <a:rPr lang="en-US" sz="2000" spc="1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useful</a:t>
            </a:r>
            <a:r>
              <a:rPr lang="en-US" sz="2000" spc="1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</a:t>
            </a:r>
            <a:r>
              <a:rPr lang="en-US" sz="2000" spc="1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understanding</a:t>
            </a:r>
            <a:r>
              <a:rPr lang="en-US" sz="2000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14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influence</a:t>
            </a:r>
            <a:r>
              <a:rPr lang="en-US" sz="2000" spc="9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1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several</a:t>
            </a:r>
            <a:r>
              <a:rPr lang="en-US" sz="2000" spc="1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independent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    variables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on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single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outcome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variable.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4" name="object 4">
            <a:extLst>
              <a:ext uri="{FF2B5EF4-FFF2-40B4-BE49-F238E27FC236}">
                <a16:creationId xmlns:a16="http://schemas.microsoft.com/office/drawing/2014/main" id="{33FCD4A9-5D44-68A7-CB68-5F0D6AFC1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6289578"/>
              </p:ext>
            </p:extLst>
          </p:nvPr>
        </p:nvGraphicFramePr>
        <p:xfrm>
          <a:off x="1672591" y="4058196"/>
          <a:ext cx="9152160" cy="206393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613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43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62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7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7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75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07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12783">
                <a:tc gridSpan="7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LOGISTIC</a:t>
                      </a:r>
                      <a:r>
                        <a:rPr sz="1400" b="1" spc="-6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REGRESSION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38100">
                      <a:solidFill>
                        <a:srgbClr val="124F5C"/>
                      </a:solidFill>
                      <a:prstDash val="solid"/>
                    </a:lnB>
                    <a:solidFill>
                      <a:srgbClr val="FFAB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2784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Accuracy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Precision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Recall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1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F1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AUC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2797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Train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Test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278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Baseline</a:t>
                      </a:r>
                      <a:r>
                        <a:rPr sz="1400" spc="-3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0.828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0.832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0.795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0.857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0.825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0.833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278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Tuned</a:t>
                      </a:r>
                      <a:r>
                        <a:rPr sz="1400" spc="-5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0.832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0.799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0.855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0.833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3029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091B4-EE7B-4F4A-F701-1F966F0F9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757646"/>
          </a:xfrm>
        </p:spPr>
        <p:txBody>
          <a:bodyPr/>
          <a:lstStyle/>
          <a:p>
            <a:r>
              <a:rPr lang="en-IN" sz="4800" spc="-5" dirty="0">
                <a:latin typeface="Arial"/>
                <a:cs typeface="Arial"/>
              </a:rPr>
              <a:t>Decision</a:t>
            </a:r>
            <a:r>
              <a:rPr lang="en-IN" sz="4800" spc="-35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Tree</a:t>
            </a:r>
            <a:r>
              <a:rPr lang="en-IN" sz="480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Classifier</a:t>
            </a:r>
            <a:r>
              <a:rPr lang="en-IN" sz="4800" dirty="0">
                <a:latin typeface="Arial"/>
                <a:cs typeface="Arial"/>
              </a:rPr>
              <a:t> </a:t>
            </a:r>
            <a:r>
              <a:rPr lang="en-IN" sz="4800" spc="5" dirty="0">
                <a:latin typeface="Arial"/>
                <a:cs typeface="Arial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3865B-1A1E-CFFE-8A61-48CF1CD7E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98172"/>
            <a:ext cx="10353762" cy="1730828"/>
          </a:xfrm>
        </p:spPr>
        <p:txBody>
          <a:bodyPr>
            <a:normAutofit/>
          </a:bodyPr>
          <a:lstStyle/>
          <a:p>
            <a:pPr marL="311150" marR="5080" indent="-287020">
              <a:lnSpc>
                <a:spcPct val="100000"/>
              </a:lnSpc>
              <a:spcBef>
                <a:spcPts val="100"/>
              </a:spcBef>
              <a:buChar char="●"/>
              <a:tabLst>
                <a:tab pos="311150" algn="l"/>
                <a:tab pos="311785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Given</a:t>
            </a:r>
            <a:r>
              <a:rPr lang="en-US" sz="2000" spc="2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2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US" sz="2000" spc="2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2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attributes</a:t>
            </a:r>
            <a:r>
              <a:rPr lang="en-US" sz="2000" spc="2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together</a:t>
            </a:r>
            <a:r>
              <a:rPr lang="en-US" sz="2000" spc="254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with</a:t>
            </a:r>
            <a:r>
              <a:rPr lang="en-US" sz="2000" spc="30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its</a:t>
            </a:r>
            <a:r>
              <a:rPr lang="en-US" sz="2000" spc="27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classes,</a:t>
            </a:r>
            <a:r>
              <a:rPr lang="en-US" sz="2000" spc="2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2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decision</a:t>
            </a:r>
            <a:r>
              <a:rPr lang="en-US" sz="2000" spc="2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tree</a:t>
            </a:r>
            <a:r>
              <a:rPr lang="en-US" sz="2000" spc="27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produces </a:t>
            </a:r>
            <a:r>
              <a:rPr lang="en-US" sz="2000" spc="-45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sequence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of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rules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that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can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be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used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classify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Decision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Tree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simple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understand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visualize,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requires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little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    preparation,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can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handle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both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numerical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categorical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9" name="object 4">
            <a:extLst>
              <a:ext uri="{FF2B5EF4-FFF2-40B4-BE49-F238E27FC236}">
                <a16:creationId xmlns:a16="http://schemas.microsoft.com/office/drawing/2014/main" id="{74A2F07E-757C-69F0-C211-B995BB436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585461"/>
              </p:ext>
            </p:extLst>
          </p:nvPr>
        </p:nvGraphicFramePr>
        <p:xfrm>
          <a:off x="1479571" y="3518263"/>
          <a:ext cx="8892335" cy="20290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05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77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82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2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2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2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7023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5805">
                <a:tc gridSpan="7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b="1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Decision</a:t>
                      </a:r>
                      <a:r>
                        <a:rPr sz="1400" b="1" spc="-50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Tree</a:t>
                      </a:r>
                      <a:r>
                        <a:rPr sz="1400" b="1" spc="-30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Classifier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38100">
                      <a:solidFill>
                        <a:srgbClr val="124F5C"/>
                      </a:solidFill>
                      <a:prstDash val="solid"/>
                    </a:lnB>
                    <a:solidFill>
                      <a:srgbClr val="FFAB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5806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Accuracy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Precision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Recall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1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F1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AUC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587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Train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Test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580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Baseline</a:t>
                      </a:r>
                      <a:r>
                        <a:rPr sz="1400" spc="-3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0.791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0.810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0.781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0.795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0.792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580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Tuned</a:t>
                      </a:r>
                      <a:r>
                        <a:rPr sz="1400" spc="-5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0.824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0.779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0.857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0.816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0.827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6016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84F71-1652-5638-32E2-9CF9D2FCF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818606"/>
          </a:xfrm>
        </p:spPr>
        <p:txBody>
          <a:bodyPr/>
          <a:lstStyle/>
          <a:p>
            <a:r>
              <a:rPr lang="en-IN" sz="4800" spc="-10" dirty="0">
                <a:latin typeface="Arial"/>
                <a:cs typeface="Arial"/>
              </a:rPr>
              <a:t>Random</a:t>
            </a:r>
            <a:r>
              <a:rPr lang="en-IN" sz="480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Forest</a:t>
            </a:r>
            <a:r>
              <a:rPr lang="en-IN" sz="4800" spc="1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Classifier</a:t>
            </a:r>
            <a:r>
              <a:rPr lang="en-IN" sz="4800" spc="-10" dirty="0">
                <a:latin typeface="Arial"/>
                <a:cs typeface="Arial"/>
              </a:rPr>
              <a:t> </a:t>
            </a:r>
            <a:r>
              <a:rPr lang="en-IN" sz="4800" spc="5" dirty="0">
                <a:latin typeface="Arial"/>
                <a:cs typeface="Arial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4164D-C180-E059-83DB-F8FF051A9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37212"/>
            <a:ext cx="10353762" cy="1889759"/>
          </a:xfrm>
        </p:spPr>
        <p:txBody>
          <a:bodyPr>
            <a:normAutofit/>
          </a:bodyPr>
          <a:lstStyle/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Char char="●"/>
              <a:tabLst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Random forest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classifier is</a:t>
            </a:r>
            <a:r>
              <a:rPr lang="en-US" sz="2000" spc="4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meta-estimator</a:t>
            </a:r>
            <a:r>
              <a:rPr lang="en-US" sz="2000" spc="45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that fits a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number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decision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 trees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on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various sub-samples of datasets and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uses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average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improve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 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predictive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accuracy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model and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controls over-fitting.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marR="6350" indent="-342900" algn="just">
              <a:lnSpc>
                <a:spcPct val="100000"/>
              </a:lnSpc>
              <a:spcBef>
                <a:spcPts val="110"/>
              </a:spcBef>
              <a:buChar char="●"/>
              <a:tabLst>
                <a:tab pos="35560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sub-sample size is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always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same as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original input sample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size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but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 the</a:t>
            </a:r>
            <a:r>
              <a:rPr lang="en-US" sz="2000" spc="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samples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are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drawn</a:t>
            </a:r>
            <a:r>
              <a:rPr lang="en-US" sz="2000" spc="9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with</a:t>
            </a:r>
            <a:r>
              <a:rPr lang="en-US" sz="2000" spc="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replacement.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6A46C06-F4D8-18EC-8E55-6ED05CFED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590566"/>
              </p:ext>
            </p:extLst>
          </p:nvPr>
        </p:nvGraphicFramePr>
        <p:xfrm>
          <a:off x="1654629" y="3870827"/>
          <a:ext cx="8882739" cy="20248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02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65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68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91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91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915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6915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3954">
                <a:tc gridSpan="7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Random</a:t>
                      </a:r>
                      <a:r>
                        <a:rPr sz="1400" b="1" spc="-3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Forest</a:t>
                      </a:r>
                      <a:r>
                        <a:rPr sz="1400" b="1" spc="-50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Classifier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38100">
                      <a:solidFill>
                        <a:srgbClr val="124F5C"/>
                      </a:solidFill>
                      <a:prstDash val="solid"/>
                    </a:lnB>
                    <a:solidFill>
                      <a:srgbClr val="FFAB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716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Accuracy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Precision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Recall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1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F1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AUC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7772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Train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Test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7717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Baseline</a:t>
                      </a:r>
                      <a:r>
                        <a:rPr sz="1400" spc="-3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0.863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0.897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0.857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0.866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7716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Tuned</a:t>
                      </a:r>
                      <a:r>
                        <a:rPr sz="1400" spc="-5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0.844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0.833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0.794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0.860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0.835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3183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75BA5-0146-800B-79BE-FB0F29E16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763702"/>
            <a:ext cx="5707899" cy="482392"/>
          </a:xfrm>
        </p:spPr>
        <p:txBody>
          <a:bodyPr/>
          <a:lstStyle/>
          <a:p>
            <a:r>
              <a:rPr lang="en-IN" dirty="0"/>
              <a:t>Table of Content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C99322E-A5E2-6EA0-4AB5-4C6DC867CFE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7288" r="7288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CBA43-8C55-B4C3-FB00-DF0380D6D4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3698" y="1586753"/>
            <a:ext cx="4588094" cy="4228641"/>
          </a:xfrm>
        </p:spPr>
        <p:txBody>
          <a:bodyPr>
            <a:normAutofit fontScale="92500" lnSpcReduction="10000"/>
          </a:bodyPr>
          <a:lstStyle/>
          <a:p>
            <a:pPr marL="355600" indent="-342900" algn="l">
              <a:lnSpc>
                <a:spcPts val="2055"/>
              </a:lnSpc>
              <a:buClr>
                <a:srgbClr val="F5FCFF"/>
              </a:buClr>
              <a:buSzPct val="112500"/>
              <a:buAutoNum type="arabicPeriod"/>
              <a:tabLst>
                <a:tab pos="354965" algn="l"/>
                <a:tab pos="355600" algn="l"/>
              </a:tabLst>
            </a:pP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Problem Statement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45"/>
              </a:spcBef>
              <a:buClr>
                <a:srgbClr val="F5FCFF"/>
              </a:buClr>
              <a:buSzPct val="112500"/>
              <a:buAutoNum type="arabicPeriod"/>
              <a:tabLst>
                <a:tab pos="354965" algn="l"/>
                <a:tab pos="355600" algn="l"/>
              </a:tabLst>
            </a:pP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Introduction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50"/>
              </a:spcBef>
              <a:buClr>
                <a:srgbClr val="F5FCFF"/>
              </a:buClr>
              <a:buSzPct val="112500"/>
              <a:buAutoNum type="arabicPeriod"/>
              <a:tabLst>
                <a:tab pos="354965" algn="l"/>
                <a:tab pos="355600" algn="l"/>
              </a:tabLst>
            </a:pP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IN" sz="16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Cleaning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50"/>
              </a:spcBef>
              <a:buClr>
                <a:srgbClr val="F5FCFF"/>
              </a:buClr>
              <a:buSzPct val="112500"/>
              <a:buAutoNum type="arabicPeriod"/>
              <a:tabLst>
                <a:tab pos="354965" algn="l"/>
                <a:tab pos="355600" algn="l"/>
              </a:tabLst>
            </a:pP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Exploratory</a:t>
            </a:r>
            <a:r>
              <a:rPr lang="en-IN" sz="16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IN" sz="16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Analysis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45"/>
              </a:spcBef>
              <a:buClr>
                <a:srgbClr val="F5FCFF"/>
              </a:buClr>
              <a:buSzPct val="112500"/>
              <a:buAutoNum type="arabicPeriod"/>
              <a:tabLst>
                <a:tab pos="354965" algn="l"/>
                <a:tab pos="355600" algn="l"/>
              </a:tabLst>
            </a:pP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Handling</a:t>
            </a:r>
            <a:r>
              <a:rPr lang="en-IN" sz="1600" spc="-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Class</a:t>
            </a:r>
            <a:r>
              <a:rPr lang="en-IN" sz="16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Imbalance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50"/>
              </a:spcBef>
              <a:buClr>
                <a:srgbClr val="F5FCFF"/>
              </a:buClr>
              <a:buSzPct val="112500"/>
              <a:buAutoNum type="arabicPeriod"/>
              <a:tabLst>
                <a:tab pos="354965" algn="l"/>
                <a:tab pos="355600" algn="l"/>
              </a:tabLst>
            </a:pP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Transforming</a:t>
            </a:r>
            <a:r>
              <a:rPr lang="en-IN" sz="16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50"/>
              </a:spcBef>
              <a:buClr>
                <a:srgbClr val="F5FCFF"/>
              </a:buClr>
              <a:buSzPct val="112500"/>
              <a:buAutoNum type="arabicPeriod"/>
              <a:tabLst>
                <a:tab pos="354965" algn="l"/>
                <a:tab pos="355600" algn="l"/>
              </a:tabLst>
            </a:pP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Splitting</a:t>
            </a:r>
            <a:r>
              <a:rPr lang="en-IN" sz="1600" spc="-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50"/>
              </a:spcBef>
              <a:buClr>
                <a:srgbClr val="F5FCFF"/>
              </a:buClr>
              <a:buSzPct val="112500"/>
              <a:buAutoNum type="arabicPeriod"/>
              <a:tabLst>
                <a:tab pos="354965" algn="l"/>
                <a:tab pos="355600" algn="l"/>
              </a:tabLst>
            </a:pP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Fitting</a:t>
            </a:r>
            <a:r>
              <a:rPr lang="en-IN" sz="16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Different</a:t>
            </a:r>
            <a:r>
              <a:rPr lang="en-IN" sz="16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Model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45"/>
              </a:spcBef>
              <a:buClr>
                <a:srgbClr val="F5FCFF"/>
              </a:buClr>
              <a:buSzPct val="112500"/>
              <a:buAutoNum type="arabicPeriod"/>
              <a:tabLst>
                <a:tab pos="354965" algn="l"/>
                <a:tab pos="355600" algn="l"/>
              </a:tabLst>
            </a:pP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Cross</a:t>
            </a:r>
            <a:r>
              <a:rPr lang="en-IN" sz="16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Validation</a:t>
            </a:r>
            <a:r>
              <a:rPr lang="en-IN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&amp;</a:t>
            </a:r>
            <a:r>
              <a:rPr lang="en-IN" sz="16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Hyper</a:t>
            </a:r>
            <a:r>
              <a:rPr lang="en-IN" sz="16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parameter</a:t>
            </a:r>
            <a:r>
              <a:rPr lang="en-IN" sz="1600" spc="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Tuning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12700" algn="l">
              <a:lnSpc>
                <a:spcPct val="100000"/>
              </a:lnSpc>
              <a:spcBef>
                <a:spcPts val="50"/>
              </a:spcBef>
            </a:pPr>
            <a:r>
              <a:rPr lang="en-IN" sz="1800" spc="-10" dirty="0">
                <a:solidFill>
                  <a:schemeClr val="tx1"/>
                </a:solidFill>
                <a:latin typeface="+mj-lt"/>
                <a:cs typeface="Microsoft Sans Serif"/>
              </a:rPr>
              <a:t>10</a:t>
            </a:r>
            <a:r>
              <a:rPr lang="en-IN" sz="1800" dirty="0">
                <a:solidFill>
                  <a:schemeClr val="tx1"/>
                </a:solidFill>
                <a:latin typeface="+mj-lt"/>
                <a:cs typeface="Microsoft Sans Serif"/>
              </a:rPr>
              <a:t>.</a:t>
            </a:r>
            <a:r>
              <a:rPr lang="en-IN" sz="1800" spc="-2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Compa</a:t>
            </a:r>
            <a:r>
              <a:rPr lang="en-IN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r</a:t>
            </a:r>
            <a:r>
              <a:rPr lang="en-IN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i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son</a:t>
            </a:r>
            <a:r>
              <a:rPr lang="en-IN" sz="16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IN" sz="16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Model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12700" algn="l">
              <a:lnSpc>
                <a:spcPct val="100000"/>
              </a:lnSpc>
              <a:spcBef>
                <a:spcPts val="50"/>
              </a:spcBef>
            </a:pPr>
            <a:r>
              <a:rPr lang="en-IN" sz="1800" spc="-10" dirty="0">
                <a:solidFill>
                  <a:schemeClr val="tx1"/>
                </a:solidFill>
                <a:latin typeface="+mj-lt"/>
                <a:cs typeface="Microsoft Sans Serif"/>
              </a:rPr>
              <a:t>11</a:t>
            </a:r>
            <a:r>
              <a:rPr lang="en-IN" sz="1800" spc="-5" dirty="0">
                <a:solidFill>
                  <a:schemeClr val="tx1"/>
                </a:solidFill>
                <a:latin typeface="+mj-lt"/>
                <a:cs typeface="Microsoft Sans Serif"/>
              </a:rPr>
              <a:t>.</a:t>
            </a:r>
            <a:r>
              <a:rPr lang="en-IN" sz="1800" spc="-2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Comb</a:t>
            </a:r>
            <a:r>
              <a:rPr lang="en-IN" sz="1600" dirty="0">
                <a:solidFill>
                  <a:schemeClr val="tx1"/>
                </a:solidFill>
                <a:latin typeface="+mj-lt"/>
                <a:cs typeface="Microsoft Sans Serif"/>
              </a:rPr>
              <a:t>i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ned</a:t>
            </a:r>
            <a:r>
              <a:rPr lang="en-IN" sz="16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ROC</a:t>
            </a:r>
            <a:r>
              <a:rPr lang="en-IN" sz="16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Curve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12700" algn="l">
              <a:lnSpc>
                <a:spcPct val="100000"/>
              </a:lnSpc>
              <a:spcBef>
                <a:spcPts val="50"/>
              </a:spcBef>
            </a:pPr>
            <a:r>
              <a:rPr lang="en-IN" sz="1800" spc="-10" dirty="0">
                <a:solidFill>
                  <a:schemeClr val="tx1"/>
                </a:solidFill>
                <a:latin typeface="+mj-lt"/>
                <a:cs typeface="Microsoft Sans Serif"/>
              </a:rPr>
              <a:t>12</a:t>
            </a:r>
            <a:r>
              <a:rPr lang="en-IN" sz="1800" spc="-5" dirty="0">
                <a:solidFill>
                  <a:schemeClr val="tx1"/>
                </a:solidFill>
                <a:latin typeface="+mj-lt"/>
                <a:cs typeface="Microsoft Sans Serif"/>
              </a:rPr>
              <a:t>.</a:t>
            </a:r>
            <a:r>
              <a:rPr lang="en-IN" sz="1800" spc="-2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Feature</a:t>
            </a:r>
            <a:r>
              <a:rPr lang="en-IN" sz="16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Importan</a:t>
            </a:r>
            <a:r>
              <a:rPr lang="en-IN" sz="1600" dirty="0">
                <a:solidFill>
                  <a:schemeClr val="tx1"/>
                </a:solidFill>
                <a:latin typeface="+mj-lt"/>
                <a:cs typeface="Microsoft Sans Serif"/>
              </a:rPr>
              <a:t>c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e</a:t>
            </a:r>
            <a:endParaRPr lang="en-IN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12700" algn="l">
              <a:lnSpc>
                <a:spcPct val="100000"/>
              </a:lnSpc>
              <a:spcBef>
                <a:spcPts val="45"/>
              </a:spcBef>
            </a:pPr>
            <a:r>
              <a:rPr lang="en-IN" sz="1800" spc="-10" dirty="0">
                <a:solidFill>
                  <a:schemeClr val="tx1"/>
                </a:solidFill>
                <a:latin typeface="+mj-lt"/>
                <a:cs typeface="Microsoft Sans Serif"/>
              </a:rPr>
              <a:t>13</a:t>
            </a:r>
            <a:r>
              <a:rPr lang="en-IN" sz="1800" spc="-5" dirty="0">
                <a:solidFill>
                  <a:schemeClr val="tx1"/>
                </a:solidFill>
                <a:latin typeface="+mj-lt"/>
                <a:cs typeface="Microsoft Sans Serif"/>
              </a:rPr>
              <a:t>.</a:t>
            </a:r>
            <a:r>
              <a:rPr lang="en-IN" sz="1800" spc="-2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Conc</a:t>
            </a:r>
            <a:r>
              <a:rPr lang="en-IN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l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us</a:t>
            </a:r>
            <a:r>
              <a:rPr lang="en-IN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i</a:t>
            </a:r>
            <a:r>
              <a:rPr lang="en-IN" sz="1600" spc="-5" dirty="0">
                <a:solidFill>
                  <a:schemeClr val="tx1"/>
                </a:solidFill>
                <a:latin typeface="+mj-lt"/>
                <a:cs typeface="Microsoft Sans Serif"/>
              </a:rPr>
              <a:t>on</a:t>
            </a:r>
            <a:endParaRPr lang="en-IN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69362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AB625-250A-2A09-6CED-86C254C67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783771"/>
          </a:xfrm>
        </p:spPr>
        <p:txBody>
          <a:bodyPr/>
          <a:lstStyle/>
          <a:p>
            <a:r>
              <a:rPr lang="en-IN" sz="4800" spc="-10" dirty="0">
                <a:latin typeface="Arial"/>
                <a:cs typeface="Arial"/>
              </a:rPr>
              <a:t>Support </a:t>
            </a:r>
            <a:r>
              <a:rPr lang="en-IN" sz="4800" spc="-5" dirty="0">
                <a:latin typeface="Arial"/>
                <a:cs typeface="Arial"/>
              </a:rPr>
              <a:t>Vector</a:t>
            </a:r>
            <a:r>
              <a:rPr lang="en-IN" sz="4800" spc="-15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Machine</a:t>
            </a:r>
            <a:r>
              <a:rPr lang="en-IN" sz="4800" spc="-20" dirty="0">
                <a:latin typeface="Arial"/>
                <a:cs typeface="Arial"/>
              </a:rPr>
              <a:t> </a:t>
            </a:r>
            <a:r>
              <a:rPr lang="en-IN" sz="4800" dirty="0">
                <a:latin typeface="Arial"/>
                <a:cs typeface="Arial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C2B9B-C447-7A11-6FD7-827240BE4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58439"/>
            <a:ext cx="10353762" cy="1770562"/>
          </a:xfrm>
        </p:spPr>
        <p:txBody>
          <a:bodyPr>
            <a:norm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Support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vector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machine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representation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training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US" sz="2000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as</a:t>
            </a:r>
            <a:r>
              <a:rPr lang="en-US" sz="2000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points</a:t>
            </a:r>
            <a:r>
              <a:rPr lang="en-US" sz="2000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     space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separated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into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categories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by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clear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gap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that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as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30" dirty="0">
                <a:solidFill>
                  <a:schemeClr val="tx1"/>
                </a:solidFill>
                <a:latin typeface="+mj-lt"/>
                <a:cs typeface="Microsoft Sans Serif"/>
              </a:rPr>
              <a:t>wide</a:t>
            </a:r>
            <a:r>
              <a:rPr lang="en-US" sz="2000" spc="9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as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possible.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marR="5080" indent="-287020">
              <a:lnSpc>
                <a:spcPct val="100000"/>
              </a:lnSpc>
              <a:buChar char="●"/>
              <a:tabLst>
                <a:tab pos="299085" algn="l"/>
                <a:tab pos="29972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New</a:t>
            </a:r>
            <a:r>
              <a:rPr lang="en-US" sz="2000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examples</a:t>
            </a:r>
            <a:r>
              <a:rPr lang="en-US" sz="2000" spc="9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are</a:t>
            </a:r>
            <a:r>
              <a:rPr lang="en-US" sz="2000" spc="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then</a:t>
            </a:r>
            <a:r>
              <a:rPr lang="en-US" sz="2000" spc="7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mapped</a:t>
            </a:r>
            <a:r>
              <a:rPr lang="en-US" sz="2000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into</a:t>
            </a:r>
            <a:r>
              <a:rPr lang="en-US" sz="2000" spc="10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that</a:t>
            </a:r>
            <a:r>
              <a:rPr lang="en-US" sz="2000" spc="9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same</a:t>
            </a:r>
            <a:r>
              <a:rPr lang="en-US" sz="2000" spc="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space</a:t>
            </a:r>
            <a:r>
              <a:rPr lang="en-US" sz="2000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9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predicted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114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belong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category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based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on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which</a:t>
            </a:r>
            <a:r>
              <a:rPr lang="en-US" sz="2000" spc="9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side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of the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gap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they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fall.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4" name="object 4">
            <a:extLst>
              <a:ext uri="{FF2B5EF4-FFF2-40B4-BE49-F238E27FC236}">
                <a16:creationId xmlns:a16="http://schemas.microsoft.com/office/drawing/2014/main" id="{97C518F1-66F1-3386-CC1E-E9CCC007C5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50682"/>
              </p:ext>
            </p:extLst>
          </p:nvPr>
        </p:nvGraphicFramePr>
        <p:xfrm>
          <a:off x="1712827" y="3849188"/>
          <a:ext cx="8598123" cy="20290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25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65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53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83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83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83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839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96643">
                <a:tc gridSpan="7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lang="en-IN"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Support Vector Machine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38100">
                      <a:solidFill>
                        <a:srgbClr val="124F5C"/>
                      </a:solidFill>
                      <a:prstDash val="solid"/>
                    </a:lnB>
                    <a:solidFill>
                      <a:srgbClr val="FFAB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099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Accuracy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Precision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Recall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1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F1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AUC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098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Train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Test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15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Baseline</a:t>
                      </a:r>
                      <a:r>
                        <a:rPr sz="1400" spc="-3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0.848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0.840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0.765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0.900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0.848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09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Tuned</a:t>
                      </a:r>
                      <a:r>
                        <a:rPr sz="1400" spc="-5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0.841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0.768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0.900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0.829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0.849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9955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A5800-D873-C55A-F909-6DC0EA4A3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775063"/>
          </a:xfrm>
        </p:spPr>
        <p:txBody>
          <a:bodyPr/>
          <a:lstStyle/>
          <a:p>
            <a:r>
              <a:rPr lang="en-IN" sz="4800" spc="-5" dirty="0">
                <a:latin typeface="Arial"/>
                <a:cs typeface="Arial"/>
              </a:rPr>
              <a:t>Gradient</a:t>
            </a:r>
            <a:r>
              <a:rPr lang="en-IN" sz="4800" spc="-2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Boosting</a:t>
            </a:r>
            <a:r>
              <a:rPr lang="en-IN" sz="4800" spc="5" dirty="0">
                <a:latin typeface="Arial"/>
                <a:cs typeface="Arial"/>
              </a:rPr>
              <a:t> 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A1B6E-244D-ED94-2623-77227BD2B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571626"/>
            <a:ext cx="10353762" cy="2556238"/>
          </a:xfrm>
        </p:spPr>
        <p:txBody>
          <a:bodyPr>
            <a:norm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It</a:t>
            </a:r>
            <a:r>
              <a:rPr lang="en-US" sz="2000" spc="1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1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1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technique</a:t>
            </a:r>
            <a:r>
              <a:rPr lang="en-US" sz="2000" spc="1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19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producing</a:t>
            </a:r>
            <a:r>
              <a:rPr lang="en-US" sz="2000" spc="1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</a:t>
            </a:r>
            <a:r>
              <a:rPr lang="en-US" sz="2000" spc="1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additive</a:t>
            </a:r>
            <a:r>
              <a:rPr lang="en-US" sz="2000" spc="1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predictive</a:t>
            </a:r>
            <a:r>
              <a:rPr lang="en-US" sz="2000" spc="1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model</a:t>
            </a:r>
            <a:r>
              <a:rPr lang="en-US" sz="2000" spc="17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by</a:t>
            </a:r>
            <a:r>
              <a:rPr lang="en-US" sz="2000" spc="1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combining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    various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weak</a:t>
            </a:r>
            <a:r>
              <a:rPr lang="en-US" sz="2000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predictors,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typically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Decision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Trees.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marR="397510" indent="-287020">
              <a:lnSpc>
                <a:spcPct val="100000"/>
              </a:lnSpc>
              <a:buChar char="●"/>
              <a:tabLst>
                <a:tab pos="299085" algn="l"/>
                <a:tab pos="29972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Due</a:t>
            </a:r>
            <a:r>
              <a:rPr lang="en-US" sz="2000" spc="1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000" spc="1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this</a:t>
            </a:r>
            <a:r>
              <a:rPr lang="en-US" sz="2000" spc="1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sequential</a:t>
            </a:r>
            <a:r>
              <a:rPr lang="en-US" sz="2000" spc="1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connection,</a:t>
            </a:r>
            <a:r>
              <a:rPr lang="en-US" sz="2000" spc="1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boosting</a:t>
            </a:r>
            <a:r>
              <a:rPr lang="en-US" sz="2000" spc="1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algorithms</a:t>
            </a:r>
            <a:r>
              <a:rPr lang="en-US" sz="2000" spc="1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are</a:t>
            </a:r>
            <a:r>
              <a:rPr lang="en-US" sz="2000" spc="1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usually</a:t>
            </a:r>
            <a:r>
              <a:rPr lang="en-US" sz="2000" spc="1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slow</a:t>
            </a:r>
            <a:r>
              <a:rPr lang="en-US" sz="2000" spc="1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to </a:t>
            </a:r>
            <a:r>
              <a:rPr lang="en-US" sz="2000" spc="-45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learn,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but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also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highly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accurate.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indent="-287020">
              <a:lnSpc>
                <a:spcPct val="100000"/>
              </a:lnSpc>
              <a:buChar char="●"/>
              <a:tabLst>
                <a:tab pos="299085" algn="l"/>
                <a:tab pos="29972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9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final</a:t>
            </a:r>
            <a:r>
              <a:rPr lang="en-US" sz="2000" spc="204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model</a:t>
            </a:r>
            <a:r>
              <a:rPr lang="en-US" sz="2000" spc="19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aggregates</a:t>
            </a:r>
            <a:r>
              <a:rPr lang="en-US" sz="2000" spc="2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9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result</a:t>
            </a:r>
            <a:r>
              <a:rPr lang="en-US" sz="2000" spc="2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2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each</a:t>
            </a:r>
            <a:r>
              <a:rPr lang="en-US" sz="2000" spc="2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step</a:t>
            </a:r>
            <a:r>
              <a:rPr lang="en-US" sz="2000" spc="2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2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thus</a:t>
            </a:r>
            <a:r>
              <a:rPr lang="en-US" sz="2000" spc="2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2000" spc="2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strong</a:t>
            </a:r>
            <a:r>
              <a:rPr lang="en-US" sz="2000" spc="19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learner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     is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achieved.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4" name="object 4">
            <a:extLst>
              <a:ext uri="{FF2B5EF4-FFF2-40B4-BE49-F238E27FC236}">
                <a16:creationId xmlns:a16="http://schemas.microsoft.com/office/drawing/2014/main" id="{98ADD092-334D-C2AC-81BA-F4CDB3AF75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9176330"/>
              </p:ext>
            </p:extLst>
          </p:nvPr>
        </p:nvGraphicFramePr>
        <p:xfrm>
          <a:off x="1581019" y="4145282"/>
          <a:ext cx="8608008" cy="1978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47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76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64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98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98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98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98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5677">
                <a:tc gridSpan="7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Gradient</a:t>
                      </a:r>
                      <a:r>
                        <a:rPr sz="1400" b="1" spc="-70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Boosting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38100">
                      <a:solidFill>
                        <a:srgbClr val="124F5C"/>
                      </a:solidFill>
                      <a:prstDash val="solid"/>
                    </a:lnB>
                    <a:solidFill>
                      <a:srgbClr val="FFAB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678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Accuracy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Precision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Recall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1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F1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AUC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61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Train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Test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677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Baseline</a:t>
                      </a:r>
                      <a:r>
                        <a:rPr sz="1400" spc="-3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0.843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0.801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0.875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67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Tuned</a:t>
                      </a:r>
                      <a:r>
                        <a:rPr sz="1400" spc="-5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0.951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0.866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0.824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0.899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0.860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0.868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87762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40935-2D0D-09F5-BF15-17A110BA0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827314"/>
          </a:xfrm>
        </p:spPr>
        <p:txBody>
          <a:bodyPr/>
          <a:lstStyle/>
          <a:p>
            <a:r>
              <a:rPr lang="en-IN" sz="4800" spc="-10" dirty="0">
                <a:latin typeface="Arial"/>
                <a:cs typeface="Arial"/>
              </a:rPr>
              <a:t>XG</a:t>
            </a:r>
            <a:r>
              <a:rPr lang="en-IN" sz="4800" spc="-10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Boosting </a:t>
            </a:r>
            <a:r>
              <a:rPr lang="en-IN" sz="4800" dirty="0">
                <a:latin typeface="Arial"/>
                <a:cs typeface="Arial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5C089-D231-4C1B-DC6C-11DC74052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75857"/>
            <a:ext cx="10353762" cy="1859824"/>
          </a:xfrm>
        </p:spPr>
        <p:txBody>
          <a:bodyPr>
            <a:normAutofit/>
          </a:bodyPr>
          <a:lstStyle/>
          <a:p>
            <a:pPr marL="299085" indent="-287020" algn="just">
              <a:lnSpc>
                <a:spcPct val="100000"/>
              </a:lnSpc>
              <a:spcBef>
                <a:spcPts val="100"/>
              </a:spcBef>
              <a:buChar char="●"/>
              <a:tabLst>
                <a:tab pos="299720" algn="l"/>
              </a:tabLst>
            </a:pPr>
            <a:r>
              <a:rPr lang="en-US" sz="2000" spc="-15" dirty="0">
                <a:latin typeface="+mj-lt"/>
              </a:rPr>
              <a:t>XG</a:t>
            </a:r>
            <a:r>
              <a:rPr lang="en-US" sz="2000" spc="229" dirty="0">
                <a:latin typeface="+mj-lt"/>
              </a:rPr>
              <a:t> </a:t>
            </a:r>
            <a:r>
              <a:rPr lang="en-US" sz="2000" spc="-5" dirty="0">
                <a:latin typeface="+mj-lt"/>
              </a:rPr>
              <a:t>Boost</a:t>
            </a:r>
            <a:r>
              <a:rPr lang="en-US" sz="2000" spc="250" dirty="0">
                <a:latin typeface="+mj-lt"/>
              </a:rPr>
              <a:t> </a:t>
            </a:r>
            <a:r>
              <a:rPr lang="en-US" sz="2000" spc="-20" dirty="0">
                <a:latin typeface="+mj-lt"/>
              </a:rPr>
              <a:t>is</a:t>
            </a:r>
            <a:r>
              <a:rPr lang="en-US" sz="2000" spc="235" dirty="0">
                <a:latin typeface="+mj-lt"/>
              </a:rPr>
              <a:t> </a:t>
            </a:r>
            <a:r>
              <a:rPr lang="en-US" sz="2000" spc="-5" dirty="0">
                <a:latin typeface="+mj-lt"/>
              </a:rPr>
              <a:t>a</a:t>
            </a:r>
            <a:r>
              <a:rPr lang="en-US" sz="2000" spc="220" dirty="0">
                <a:latin typeface="+mj-lt"/>
              </a:rPr>
              <a:t> </a:t>
            </a:r>
            <a:r>
              <a:rPr lang="en-US" sz="2000" spc="-10" dirty="0">
                <a:latin typeface="+mj-lt"/>
              </a:rPr>
              <a:t>decision-tree-based</a:t>
            </a:r>
            <a:r>
              <a:rPr lang="en-US" sz="2000" spc="229" dirty="0">
                <a:latin typeface="+mj-lt"/>
              </a:rPr>
              <a:t> </a:t>
            </a:r>
            <a:r>
              <a:rPr lang="en-US" sz="2000" spc="-10" dirty="0">
                <a:latin typeface="+mj-lt"/>
              </a:rPr>
              <a:t>ensemble</a:t>
            </a:r>
            <a:r>
              <a:rPr lang="en-US" sz="2000" spc="250" dirty="0">
                <a:latin typeface="+mj-lt"/>
              </a:rPr>
              <a:t> </a:t>
            </a:r>
            <a:r>
              <a:rPr lang="en-US" sz="2000" spc="-10" dirty="0">
                <a:latin typeface="+mj-lt"/>
              </a:rPr>
              <a:t>Machine</a:t>
            </a:r>
            <a:r>
              <a:rPr lang="en-US" sz="2000" spc="220" dirty="0">
                <a:latin typeface="+mj-lt"/>
              </a:rPr>
              <a:t> </a:t>
            </a:r>
            <a:r>
              <a:rPr lang="en-US" sz="2000" spc="-10" dirty="0">
                <a:latin typeface="+mj-lt"/>
              </a:rPr>
              <a:t>Learning</a:t>
            </a:r>
            <a:r>
              <a:rPr lang="en-US" sz="2000" spc="229" dirty="0">
                <a:latin typeface="+mj-lt"/>
              </a:rPr>
              <a:t> </a:t>
            </a:r>
            <a:r>
              <a:rPr lang="en-US" sz="2000" spc="-10" dirty="0">
                <a:latin typeface="+mj-lt"/>
              </a:rPr>
              <a:t>algorithm</a:t>
            </a:r>
            <a:r>
              <a:rPr lang="en-US" sz="2000" spc="225" dirty="0">
                <a:latin typeface="+mj-lt"/>
              </a:rPr>
              <a:t> </a:t>
            </a:r>
            <a:r>
              <a:rPr lang="en-US" sz="2000" spc="-5" dirty="0">
                <a:latin typeface="+mj-lt"/>
              </a:rPr>
              <a:t>that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000" spc="-5" dirty="0">
                <a:latin typeface="+mj-lt"/>
              </a:rPr>
              <a:t>    uses </a:t>
            </a:r>
            <a:r>
              <a:rPr lang="en-US" sz="2000" dirty="0">
                <a:latin typeface="+mj-lt"/>
              </a:rPr>
              <a:t>a</a:t>
            </a:r>
            <a:r>
              <a:rPr lang="en-US" sz="2000" spc="5" dirty="0">
                <a:latin typeface="+mj-lt"/>
              </a:rPr>
              <a:t> </a:t>
            </a:r>
            <a:r>
              <a:rPr lang="en-US" sz="2000" spc="-10" dirty="0">
                <a:latin typeface="+mj-lt"/>
              </a:rPr>
              <a:t>gradient</a:t>
            </a:r>
            <a:r>
              <a:rPr lang="en-US" sz="2000" spc="40" dirty="0">
                <a:latin typeface="+mj-lt"/>
              </a:rPr>
              <a:t> </a:t>
            </a:r>
            <a:r>
              <a:rPr lang="en-US" sz="2000" spc="-10" dirty="0">
                <a:latin typeface="+mj-lt"/>
              </a:rPr>
              <a:t>boosting</a:t>
            </a:r>
            <a:r>
              <a:rPr lang="en-US" sz="2000" spc="5" dirty="0">
                <a:latin typeface="+mj-lt"/>
              </a:rPr>
              <a:t> </a:t>
            </a:r>
            <a:r>
              <a:rPr lang="en-US" sz="2000" spc="-10" dirty="0">
                <a:latin typeface="+mj-lt"/>
              </a:rPr>
              <a:t>framework.</a:t>
            </a:r>
          </a:p>
          <a:p>
            <a:pPr marL="299085" marR="5080" indent="-287020" algn="just">
              <a:lnSpc>
                <a:spcPct val="100000"/>
              </a:lnSpc>
              <a:buChar char="●"/>
              <a:tabLst>
                <a:tab pos="299720" algn="l"/>
              </a:tabLst>
            </a:pPr>
            <a:r>
              <a:rPr lang="en-US" sz="2000" spc="-5" dirty="0">
                <a:latin typeface="+mj-lt"/>
              </a:rPr>
              <a:t>It </a:t>
            </a:r>
            <a:r>
              <a:rPr lang="en-US" sz="2000" spc="-10" dirty="0">
                <a:latin typeface="+mj-lt"/>
              </a:rPr>
              <a:t>is </a:t>
            </a:r>
            <a:r>
              <a:rPr lang="en-US" sz="2000" spc="-5" dirty="0">
                <a:latin typeface="+mj-lt"/>
              </a:rPr>
              <a:t>a </a:t>
            </a:r>
            <a:r>
              <a:rPr lang="en-US" sz="2000" spc="-10" dirty="0">
                <a:latin typeface="+mj-lt"/>
              </a:rPr>
              <a:t>perfect combination of software </a:t>
            </a:r>
            <a:r>
              <a:rPr lang="en-US" sz="2000" spc="-5" dirty="0">
                <a:latin typeface="+mj-lt"/>
              </a:rPr>
              <a:t>and </a:t>
            </a:r>
            <a:r>
              <a:rPr lang="en-US" sz="2000" spc="-10" dirty="0">
                <a:latin typeface="+mj-lt"/>
              </a:rPr>
              <a:t>hardware optimization techniques </a:t>
            </a:r>
            <a:r>
              <a:rPr lang="en-US" sz="2000" dirty="0">
                <a:latin typeface="+mj-lt"/>
              </a:rPr>
              <a:t>to </a:t>
            </a:r>
            <a:r>
              <a:rPr lang="en-US" sz="2000" spc="5" dirty="0">
                <a:latin typeface="+mj-lt"/>
              </a:rPr>
              <a:t> </a:t>
            </a:r>
            <a:r>
              <a:rPr lang="en-US" sz="2000" spc="-15" dirty="0">
                <a:latin typeface="+mj-lt"/>
              </a:rPr>
              <a:t>yield </a:t>
            </a:r>
            <a:r>
              <a:rPr lang="en-US" sz="2000" spc="-5" dirty="0">
                <a:latin typeface="+mj-lt"/>
              </a:rPr>
              <a:t>superior </a:t>
            </a:r>
            <a:r>
              <a:rPr lang="en-US" sz="2000" spc="-10" dirty="0">
                <a:latin typeface="+mj-lt"/>
              </a:rPr>
              <a:t>results </a:t>
            </a:r>
            <a:r>
              <a:rPr lang="en-US" sz="2000" spc="-5" dirty="0">
                <a:latin typeface="+mj-lt"/>
              </a:rPr>
              <a:t>using </a:t>
            </a:r>
            <a:r>
              <a:rPr lang="en-US" sz="2000" spc="-10" dirty="0">
                <a:latin typeface="+mj-lt"/>
              </a:rPr>
              <a:t>less computing resources in the </a:t>
            </a:r>
            <a:r>
              <a:rPr lang="en-US" sz="2000" spc="-5" dirty="0">
                <a:latin typeface="+mj-lt"/>
              </a:rPr>
              <a:t>shortest </a:t>
            </a:r>
            <a:r>
              <a:rPr lang="en-US" sz="2000" spc="-10" dirty="0">
                <a:latin typeface="+mj-lt"/>
              </a:rPr>
              <a:t>amount</a:t>
            </a:r>
            <a:r>
              <a:rPr lang="en-US" sz="2000" spc="-5" dirty="0">
                <a:latin typeface="+mj-lt"/>
              </a:rPr>
              <a:t> of </a:t>
            </a:r>
            <a:r>
              <a:rPr lang="en-US" sz="2000" dirty="0">
                <a:latin typeface="+mj-lt"/>
              </a:rPr>
              <a:t> </a:t>
            </a:r>
            <a:r>
              <a:rPr lang="en-US" sz="2000" spc="-5" dirty="0">
                <a:latin typeface="+mj-lt"/>
              </a:rPr>
              <a:t>time.</a:t>
            </a:r>
          </a:p>
          <a:p>
            <a:pPr marL="36900" indent="0">
              <a:buNone/>
            </a:pPr>
            <a:endParaRPr lang="en-IN" sz="2000" dirty="0">
              <a:latin typeface="+mj-lt"/>
            </a:endParaRPr>
          </a:p>
        </p:txBody>
      </p:sp>
      <p:graphicFrame>
        <p:nvGraphicFramePr>
          <p:cNvPr id="4" name="object 4">
            <a:extLst>
              <a:ext uri="{FF2B5EF4-FFF2-40B4-BE49-F238E27FC236}">
                <a16:creationId xmlns:a16="http://schemas.microsoft.com/office/drawing/2014/main" id="{37A2AA8A-2D34-07A7-442F-7F4D732CEB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7030210"/>
              </p:ext>
            </p:extLst>
          </p:nvPr>
        </p:nvGraphicFramePr>
        <p:xfrm>
          <a:off x="1811383" y="3774624"/>
          <a:ext cx="8638902" cy="21036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513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8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98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4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42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42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342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20739">
                <a:tc gridSpan="7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Gradient</a:t>
                      </a:r>
                      <a:r>
                        <a:rPr sz="1400" b="1" spc="-70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-5" dirty="0">
                          <a:solidFill>
                            <a:srgbClr val="124F5C"/>
                          </a:solidFill>
                          <a:latin typeface="Arial"/>
                          <a:cs typeface="Arial"/>
                        </a:rPr>
                        <a:t>Boosting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38100">
                      <a:solidFill>
                        <a:srgbClr val="124F5C"/>
                      </a:solidFill>
                      <a:prstDash val="solid"/>
                    </a:lnB>
                    <a:solidFill>
                      <a:srgbClr val="FFAB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738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Accuracy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Precision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Recall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1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F1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AUC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70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Train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Test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0640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381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73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Baseline</a:t>
                      </a:r>
                      <a:r>
                        <a:rPr sz="1400" spc="-5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0.843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0.799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0.877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0.846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E1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73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Tuned</a:t>
                      </a:r>
                      <a:r>
                        <a:rPr sz="1400" spc="-4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400" spc="-5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Model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0.995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0.871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0.831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0.904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0.866</a:t>
                      </a:r>
                      <a:endParaRPr sz="14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400" dirty="0">
                          <a:solidFill>
                            <a:srgbClr val="CC0000"/>
                          </a:solidFill>
                          <a:latin typeface="Microsoft Sans Serif"/>
                          <a:cs typeface="Microsoft Sans Serif"/>
                        </a:rPr>
                        <a:t>0.874</a:t>
                      </a:r>
                      <a:endParaRPr sz="1400" dirty="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1275" marB="0">
                    <a:lnL w="12700">
                      <a:solidFill>
                        <a:srgbClr val="124F5C"/>
                      </a:solidFill>
                      <a:prstDash val="solid"/>
                    </a:lnL>
                    <a:lnR w="12700">
                      <a:solidFill>
                        <a:srgbClr val="124F5C"/>
                      </a:solidFill>
                      <a:prstDash val="solid"/>
                    </a:lnR>
                    <a:lnT w="12700">
                      <a:solidFill>
                        <a:srgbClr val="124F5C"/>
                      </a:solidFill>
                      <a:prstDash val="solid"/>
                    </a:lnT>
                    <a:lnB w="12700">
                      <a:solidFill>
                        <a:srgbClr val="124F5C"/>
                      </a:solidFill>
                      <a:prstDash val="solid"/>
                    </a:lnB>
                    <a:solidFill>
                      <a:srgbClr val="FFF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04833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7030E-461E-DC68-FD2A-EC5A12025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740229"/>
          </a:xfrm>
        </p:spPr>
        <p:txBody>
          <a:bodyPr>
            <a:normAutofit fontScale="90000"/>
          </a:bodyPr>
          <a:lstStyle/>
          <a:p>
            <a:r>
              <a:rPr lang="en-IN" sz="4800" spc="-5" dirty="0">
                <a:latin typeface="Arial"/>
                <a:cs typeface="Arial"/>
              </a:rPr>
              <a:t>10.Comparison</a:t>
            </a:r>
            <a:r>
              <a:rPr lang="en-IN" sz="4800" spc="-25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of</a:t>
            </a:r>
            <a:r>
              <a:rPr lang="en-IN" sz="4800" spc="-15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Model</a:t>
            </a:r>
            <a:r>
              <a:rPr lang="en-IN" sz="4800" spc="-25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:</a:t>
            </a:r>
            <a:endParaRPr lang="en-IN" b="1" dirty="0"/>
          </a:p>
        </p:txBody>
      </p:sp>
      <p:grpSp>
        <p:nvGrpSpPr>
          <p:cNvPr id="3" name="object 4">
            <a:extLst>
              <a:ext uri="{FF2B5EF4-FFF2-40B4-BE49-F238E27FC236}">
                <a16:creationId xmlns:a16="http://schemas.microsoft.com/office/drawing/2014/main" id="{4CDED68E-AF49-EFA9-D145-88E37E297EAB}"/>
              </a:ext>
            </a:extLst>
          </p:cNvPr>
          <p:cNvGrpSpPr/>
          <p:nvPr/>
        </p:nvGrpSpPr>
        <p:grpSpPr>
          <a:xfrm>
            <a:off x="1558834" y="1349829"/>
            <a:ext cx="8839200" cy="3875314"/>
            <a:chOff x="829055" y="682751"/>
            <a:chExt cx="7211695" cy="3651250"/>
          </a:xfrm>
        </p:grpSpPr>
        <p:pic>
          <p:nvPicPr>
            <p:cNvPr id="4" name="object 5">
              <a:extLst>
                <a:ext uri="{FF2B5EF4-FFF2-40B4-BE49-F238E27FC236}">
                  <a16:creationId xmlns:a16="http://schemas.microsoft.com/office/drawing/2014/main" id="{1C51CEF6-4274-288C-9A08-8F4EE5B66C2F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54963" y="824483"/>
              <a:ext cx="7074407" cy="3368040"/>
            </a:xfrm>
            <a:prstGeom prst="rect">
              <a:avLst/>
            </a:prstGeom>
          </p:spPr>
        </p:pic>
        <p:sp>
          <p:nvSpPr>
            <p:cNvPr id="5" name="object 6">
              <a:extLst>
                <a:ext uri="{FF2B5EF4-FFF2-40B4-BE49-F238E27FC236}">
                  <a16:creationId xmlns:a16="http://schemas.microsoft.com/office/drawing/2014/main" id="{1BD4B481-880F-FEB1-93C5-7C475B98AC5E}"/>
                </a:ext>
              </a:extLst>
            </p:cNvPr>
            <p:cNvSpPr/>
            <p:nvPr/>
          </p:nvSpPr>
          <p:spPr>
            <a:xfrm>
              <a:off x="833627" y="687323"/>
              <a:ext cx="7202805" cy="3642360"/>
            </a:xfrm>
            <a:custGeom>
              <a:avLst/>
              <a:gdLst/>
              <a:ahLst/>
              <a:cxnLst/>
              <a:rect l="l" t="t" r="r" b="b"/>
              <a:pathLst>
                <a:path w="7202805" h="3642360">
                  <a:moveTo>
                    <a:pt x="0" y="3642105"/>
                  </a:moveTo>
                  <a:lnTo>
                    <a:pt x="7202424" y="3642105"/>
                  </a:lnTo>
                  <a:lnTo>
                    <a:pt x="7202424" y="0"/>
                  </a:lnTo>
                  <a:lnTo>
                    <a:pt x="0" y="0"/>
                  </a:lnTo>
                  <a:lnTo>
                    <a:pt x="0" y="3642105"/>
                  </a:lnTo>
                  <a:close/>
                </a:path>
              </a:pathLst>
            </a:custGeom>
            <a:ln w="9144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90A0465-7CAC-A936-2894-A285290CB24B}"/>
              </a:ext>
            </a:extLst>
          </p:cNvPr>
          <p:cNvSpPr txBox="1"/>
          <p:nvPr/>
        </p:nvSpPr>
        <p:spPr>
          <a:xfrm>
            <a:off x="1564438" y="5434149"/>
            <a:ext cx="8828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-10" dirty="0">
                <a:latin typeface="+mj-lt"/>
                <a:cs typeface="Microsoft Sans Serif"/>
              </a:rPr>
              <a:t>XG</a:t>
            </a:r>
            <a:r>
              <a:rPr lang="en-US" sz="2000" spc="40" dirty="0">
                <a:latin typeface="+mj-lt"/>
                <a:cs typeface="Microsoft Sans Serif"/>
              </a:rPr>
              <a:t> </a:t>
            </a:r>
            <a:r>
              <a:rPr lang="en-US" sz="2000" spc="-5" dirty="0">
                <a:latin typeface="+mj-lt"/>
                <a:cs typeface="Microsoft Sans Serif"/>
              </a:rPr>
              <a:t>Boost</a:t>
            </a:r>
            <a:r>
              <a:rPr lang="en-US" sz="2000" spc="5" dirty="0">
                <a:latin typeface="+mj-lt"/>
                <a:cs typeface="Microsoft Sans Serif"/>
              </a:rPr>
              <a:t> </a:t>
            </a:r>
            <a:r>
              <a:rPr lang="en-US" sz="2000" spc="-25" dirty="0">
                <a:latin typeface="+mj-lt"/>
                <a:cs typeface="Microsoft Sans Serif"/>
              </a:rPr>
              <a:t>shows</a:t>
            </a:r>
            <a:r>
              <a:rPr lang="en-US" sz="2000" spc="95" dirty="0">
                <a:latin typeface="+mj-lt"/>
                <a:cs typeface="Microsoft Sans Serif"/>
              </a:rPr>
              <a:t> </a:t>
            </a:r>
            <a:r>
              <a:rPr lang="en-US" sz="2000" spc="-10" dirty="0">
                <a:latin typeface="+mj-lt"/>
                <a:cs typeface="Microsoft Sans Serif"/>
              </a:rPr>
              <a:t>highest</a:t>
            </a:r>
            <a:r>
              <a:rPr lang="en-US" sz="2000" spc="15" dirty="0">
                <a:latin typeface="+mj-lt"/>
                <a:cs typeface="Microsoft Sans Serif"/>
              </a:rPr>
              <a:t> </a:t>
            </a:r>
            <a:r>
              <a:rPr lang="en-US" sz="2000" dirty="0">
                <a:latin typeface="+mj-lt"/>
                <a:cs typeface="Microsoft Sans Serif"/>
              </a:rPr>
              <a:t>test</a:t>
            </a:r>
            <a:r>
              <a:rPr lang="en-US" sz="2000" spc="30" dirty="0">
                <a:latin typeface="+mj-lt"/>
                <a:cs typeface="Microsoft Sans Serif"/>
              </a:rPr>
              <a:t> </a:t>
            </a:r>
            <a:r>
              <a:rPr lang="en-US" sz="2000" spc="-5" dirty="0">
                <a:latin typeface="+mj-lt"/>
                <a:cs typeface="Microsoft Sans Serif"/>
              </a:rPr>
              <a:t>accuracy score</a:t>
            </a:r>
            <a:r>
              <a:rPr lang="en-US" sz="2000" spc="15" dirty="0">
                <a:latin typeface="+mj-lt"/>
                <a:cs typeface="Microsoft Sans Serif"/>
              </a:rPr>
              <a:t> </a:t>
            </a:r>
            <a:r>
              <a:rPr lang="en-US" sz="2000" spc="-5" dirty="0">
                <a:latin typeface="+mj-lt"/>
                <a:cs typeface="Microsoft Sans Serif"/>
              </a:rPr>
              <a:t>of</a:t>
            </a:r>
            <a:r>
              <a:rPr lang="en-US" sz="2000" spc="30" dirty="0">
                <a:latin typeface="+mj-lt"/>
                <a:cs typeface="Microsoft Sans Serif"/>
              </a:rPr>
              <a:t> </a:t>
            </a:r>
            <a:r>
              <a:rPr lang="en-US" sz="2000" spc="-10" dirty="0">
                <a:latin typeface="+mj-lt"/>
                <a:cs typeface="Microsoft Sans Serif"/>
              </a:rPr>
              <a:t>87%</a:t>
            </a:r>
            <a:r>
              <a:rPr lang="en-US" sz="2000" spc="30" dirty="0">
                <a:latin typeface="+mj-lt"/>
                <a:cs typeface="Microsoft Sans Serif"/>
              </a:rPr>
              <a:t> </a:t>
            </a:r>
            <a:r>
              <a:rPr lang="en-US" sz="2000" spc="-10" dirty="0">
                <a:latin typeface="+mj-lt"/>
                <a:cs typeface="Microsoft Sans Serif"/>
              </a:rPr>
              <a:t>and</a:t>
            </a:r>
            <a:r>
              <a:rPr lang="en-US" sz="2000" spc="35" dirty="0">
                <a:latin typeface="+mj-lt"/>
                <a:cs typeface="Microsoft Sans Serif"/>
              </a:rPr>
              <a:t> </a:t>
            </a:r>
            <a:r>
              <a:rPr lang="en-US" sz="2000" spc="-5" dirty="0">
                <a:latin typeface="+mj-lt"/>
                <a:cs typeface="Microsoft Sans Serif"/>
              </a:rPr>
              <a:t>AUC</a:t>
            </a:r>
            <a:r>
              <a:rPr lang="en-US" sz="2000" dirty="0">
                <a:latin typeface="+mj-lt"/>
                <a:cs typeface="Microsoft Sans Serif"/>
              </a:rPr>
              <a:t> </a:t>
            </a:r>
            <a:r>
              <a:rPr lang="en-US" sz="2000" spc="-5" dirty="0">
                <a:latin typeface="+mj-lt"/>
                <a:cs typeface="Microsoft Sans Serif"/>
              </a:rPr>
              <a:t>score</a:t>
            </a:r>
            <a:r>
              <a:rPr lang="en-US" sz="2000" spc="5" dirty="0">
                <a:latin typeface="+mj-lt"/>
                <a:cs typeface="Microsoft Sans Serif"/>
              </a:rPr>
              <a:t> </a:t>
            </a:r>
            <a:r>
              <a:rPr lang="en-US" sz="2000" spc="-10" dirty="0">
                <a:latin typeface="+mj-lt"/>
                <a:cs typeface="Microsoft Sans Serif"/>
              </a:rPr>
              <a:t>is</a:t>
            </a:r>
            <a:r>
              <a:rPr lang="en-US" sz="2000" spc="25" dirty="0">
                <a:latin typeface="+mj-lt"/>
                <a:cs typeface="Microsoft Sans Serif"/>
              </a:rPr>
              <a:t> </a:t>
            </a:r>
            <a:r>
              <a:rPr lang="en-US" sz="2000" spc="-5" dirty="0">
                <a:latin typeface="+mj-lt"/>
                <a:cs typeface="Microsoft Sans Serif"/>
              </a:rPr>
              <a:t>0.874.</a:t>
            </a:r>
            <a:endParaRPr lang="en-US" sz="2000" dirty="0">
              <a:latin typeface="+mj-lt"/>
              <a:cs typeface="Microsoft Sans Serif"/>
            </a:endParaRPr>
          </a:p>
          <a:p>
            <a:endParaRPr lang="en-I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81988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8785A-CA71-D235-524F-1AF625E2F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757646"/>
          </a:xfrm>
        </p:spPr>
        <p:txBody>
          <a:bodyPr/>
          <a:lstStyle/>
          <a:p>
            <a:r>
              <a:rPr lang="en-IN" sz="4800" spc="-5" dirty="0">
                <a:latin typeface="Arial"/>
                <a:cs typeface="Arial"/>
              </a:rPr>
              <a:t>11.Combined</a:t>
            </a:r>
            <a:r>
              <a:rPr lang="en-IN" sz="4800" spc="-15" dirty="0">
                <a:latin typeface="Arial"/>
                <a:cs typeface="Arial"/>
              </a:rPr>
              <a:t> </a:t>
            </a:r>
            <a:r>
              <a:rPr lang="en-IN" sz="4800" spc="-10" dirty="0">
                <a:latin typeface="Arial"/>
                <a:cs typeface="Arial"/>
              </a:rPr>
              <a:t>ROC</a:t>
            </a:r>
            <a:r>
              <a:rPr lang="en-IN" sz="4800" spc="-2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Curve</a:t>
            </a:r>
            <a:r>
              <a:rPr lang="en-IN" sz="4800" spc="-35" dirty="0">
                <a:latin typeface="Arial"/>
                <a:cs typeface="Arial"/>
              </a:rPr>
              <a:t> </a:t>
            </a:r>
            <a:r>
              <a:rPr lang="en-IN" sz="4800" dirty="0">
                <a:latin typeface="Arial"/>
                <a:cs typeface="Arial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0F5C4-097E-74C6-6146-0482527F24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299085" marR="5080" indent="-287020">
              <a:lnSpc>
                <a:spcPct val="150000"/>
              </a:lnSpc>
              <a:spcBef>
                <a:spcPts val="100"/>
              </a:spcBef>
              <a:buChar char="●"/>
              <a:tabLst>
                <a:tab pos="299085" algn="l"/>
                <a:tab pos="299720" algn="l"/>
                <a:tab pos="4412615" algn="l"/>
              </a:tabLst>
            </a:pP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An</a:t>
            </a:r>
            <a:r>
              <a:rPr lang="en-US" sz="1600" spc="-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ROC</a:t>
            </a:r>
            <a:r>
              <a:rPr lang="en-US" sz="16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curve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(receiver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operating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ch</a:t>
            </a:r>
            <a:r>
              <a:rPr lang="en-US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ract</a:t>
            </a:r>
            <a:r>
              <a:rPr lang="en-US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e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ris</a:t>
            </a:r>
            <a:r>
              <a:rPr lang="en-US" sz="1600" spc="-20" dirty="0">
                <a:solidFill>
                  <a:schemeClr val="tx1"/>
                </a:solidFill>
                <a:latin typeface="+mj-lt"/>
                <a:cs typeface="Microsoft Sans Serif"/>
              </a:rPr>
              <a:t>t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ic</a:t>
            </a:r>
            <a:r>
              <a:rPr lang="en-US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curv</a:t>
            </a:r>
            <a:r>
              <a:rPr lang="en-US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)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16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16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gr</a:t>
            </a:r>
            <a:r>
              <a:rPr lang="en-US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ph</a:t>
            </a:r>
            <a:r>
              <a:rPr lang="en-US" sz="16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s</a:t>
            </a:r>
            <a:r>
              <a:rPr lang="en-US" sz="1600" spc="-25" dirty="0">
                <a:solidFill>
                  <a:schemeClr val="tx1"/>
                </a:solidFill>
                <a:latin typeface="+mj-lt"/>
                <a:cs typeface="Microsoft Sans Serif"/>
              </a:rPr>
              <a:t>ho</a:t>
            </a:r>
            <a:r>
              <a:rPr lang="en-US" sz="1600" spc="-60" dirty="0">
                <a:solidFill>
                  <a:schemeClr val="tx1"/>
                </a:solidFill>
                <a:latin typeface="+mj-lt"/>
                <a:cs typeface="Microsoft Sans Serif"/>
              </a:rPr>
              <a:t>w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i</a:t>
            </a:r>
            <a:r>
              <a:rPr lang="en-US" sz="1600" spc="-30" dirty="0">
                <a:solidFill>
                  <a:schemeClr val="tx1"/>
                </a:solidFill>
                <a:latin typeface="+mj-lt"/>
                <a:cs typeface="Microsoft Sans Serif"/>
              </a:rPr>
              <a:t>n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g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	the 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performance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16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z="16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classification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model</a:t>
            </a:r>
            <a:r>
              <a:rPr lang="en-US" sz="16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at</a:t>
            </a:r>
            <a:r>
              <a:rPr lang="en-US" sz="16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all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classification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 thresholds.</a:t>
            </a:r>
            <a:endParaRPr lang="en-US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indent="-287020">
              <a:lnSpc>
                <a:spcPct val="100000"/>
              </a:lnSpc>
              <a:spcBef>
                <a:spcPts val="1080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An</a:t>
            </a:r>
            <a:r>
              <a:rPr lang="en-US" sz="1600" spc="-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ROC</a:t>
            </a:r>
            <a:r>
              <a:rPr lang="en-US" sz="16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curve</a:t>
            </a:r>
            <a:r>
              <a:rPr lang="en-US" sz="1600" spc="-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plots</a:t>
            </a:r>
            <a:r>
              <a:rPr lang="en-US" sz="16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TPR</a:t>
            </a:r>
            <a:r>
              <a:rPr lang="en-US" sz="1600" spc="-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vs.</a:t>
            </a:r>
            <a:r>
              <a:rPr lang="en-US" sz="16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FPR</a:t>
            </a:r>
            <a:r>
              <a:rPr lang="en-US" sz="16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at</a:t>
            </a:r>
          </a:p>
          <a:p>
            <a:pPr marL="299085">
              <a:lnSpc>
                <a:spcPct val="100000"/>
              </a:lnSpc>
              <a:spcBef>
                <a:spcPts val="1080"/>
              </a:spcBef>
            </a:pP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different</a:t>
            </a:r>
            <a:r>
              <a:rPr lang="en-US" sz="1600" spc="-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classification</a:t>
            </a:r>
            <a:r>
              <a:rPr lang="en-US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thresholds.</a:t>
            </a:r>
            <a:endParaRPr lang="en-US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09880" marR="313690" indent="-285115">
              <a:lnSpc>
                <a:spcPct val="150000"/>
              </a:lnSpc>
              <a:spcBef>
                <a:spcPts val="1105"/>
              </a:spcBef>
              <a:buChar char="●"/>
              <a:tabLst>
                <a:tab pos="309245" algn="l"/>
                <a:tab pos="309880" algn="l"/>
              </a:tabLst>
            </a:pPr>
            <a:r>
              <a:rPr lang="en-US" sz="1600" spc="-25" dirty="0">
                <a:solidFill>
                  <a:schemeClr val="tx1"/>
                </a:solidFill>
                <a:latin typeface="+mj-lt"/>
                <a:cs typeface="Microsoft Sans Serif"/>
              </a:rPr>
              <a:t>Lowering</a:t>
            </a:r>
            <a:r>
              <a:rPr lang="en-US" sz="1600" spc="1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16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classification</a:t>
            </a:r>
            <a:r>
              <a:rPr lang="en-US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threshold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classifies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more items</a:t>
            </a:r>
            <a:r>
              <a:rPr lang="en-US" sz="16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as</a:t>
            </a:r>
            <a:r>
              <a:rPr lang="en-US" sz="16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positive,</a:t>
            </a:r>
            <a:r>
              <a:rPr lang="en-US" sz="16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thus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10" dirty="0">
                <a:solidFill>
                  <a:schemeClr val="tx1"/>
                </a:solidFill>
                <a:latin typeface="+mj-lt"/>
                <a:cs typeface="Microsoft Sans Serif"/>
              </a:rPr>
              <a:t>increasing</a:t>
            </a:r>
            <a:r>
              <a:rPr lang="en-US" sz="16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both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False Positives</a:t>
            </a:r>
            <a:r>
              <a:rPr lang="en-US" sz="1600" spc="-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16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Microsoft Sans Serif"/>
              </a:rPr>
              <a:t>True </a:t>
            </a:r>
            <a:r>
              <a:rPr lang="en-US" sz="16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1600" spc="-5" dirty="0">
                <a:solidFill>
                  <a:schemeClr val="tx1"/>
                </a:solidFill>
                <a:latin typeface="+mj-lt"/>
                <a:cs typeface="Microsoft Sans Serif"/>
              </a:rPr>
              <a:t>Positives.</a:t>
            </a:r>
            <a:endParaRPr lang="en-US" sz="16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16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6A3F97F-AB2F-44F5-CE87-16E0FD8240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50608" y="2076450"/>
            <a:ext cx="4377183" cy="3622675"/>
          </a:xfrm>
        </p:spPr>
      </p:pic>
    </p:spTree>
    <p:extLst>
      <p:ext uri="{BB962C8B-B14F-4D97-AF65-F5344CB8AC3E}">
        <p14:creationId xmlns:p14="http://schemas.microsoft.com/office/powerpoint/2010/main" val="29994367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746B0-4322-DEBE-2422-A3AFB3FCF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844731"/>
          </a:xfrm>
        </p:spPr>
        <p:txBody>
          <a:bodyPr/>
          <a:lstStyle/>
          <a:p>
            <a:r>
              <a:rPr lang="en-IN" sz="4800" spc="-5" dirty="0">
                <a:latin typeface="Arial"/>
                <a:cs typeface="Arial"/>
              </a:rPr>
              <a:t>12.Feature</a:t>
            </a:r>
            <a:r>
              <a:rPr lang="en-IN" sz="4800" spc="-55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Importance</a:t>
            </a:r>
            <a:r>
              <a:rPr lang="en-IN" sz="4800" spc="20" dirty="0">
                <a:latin typeface="Arial"/>
                <a:cs typeface="Arial"/>
              </a:rPr>
              <a:t> </a:t>
            </a:r>
            <a:r>
              <a:rPr lang="en-IN" sz="4800" dirty="0">
                <a:latin typeface="Arial"/>
                <a:cs typeface="Arial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0C15B-04C0-D674-8C27-7CDC7D9C679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299085" marR="114935" indent="-287020">
              <a:lnSpc>
                <a:spcPct val="150000"/>
              </a:lnSpc>
              <a:spcBef>
                <a:spcPts val="100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Feature</a:t>
            </a:r>
            <a:r>
              <a:rPr lang="en-US" sz="2400" spc="-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selection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 the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process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of </a:t>
            </a:r>
            <a:r>
              <a:rPr lang="en-US" sz="24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reducing</a:t>
            </a:r>
            <a:r>
              <a:rPr lang="en-US" sz="2400" spc="-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number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input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variables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25" dirty="0">
                <a:solidFill>
                  <a:schemeClr val="tx1"/>
                </a:solidFill>
                <a:latin typeface="+mj-lt"/>
                <a:cs typeface="Microsoft Sans Serif"/>
              </a:rPr>
              <a:t>when</a:t>
            </a:r>
            <a:r>
              <a:rPr lang="en-US" sz="2400" spc="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developing</a:t>
            </a:r>
            <a:r>
              <a:rPr lang="en-US" sz="2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a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predictive</a:t>
            </a:r>
            <a:r>
              <a:rPr lang="en-US" sz="2400" spc="-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model.</a:t>
            </a:r>
            <a:endParaRPr lang="en-US" sz="2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marR="5080" indent="-287020">
              <a:lnSpc>
                <a:spcPct val="150000"/>
              </a:lnSpc>
              <a:spcBef>
                <a:spcPts val="5"/>
              </a:spcBef>
              <a:buChar char="●"/>
              <a:tabLst>
                <a:tab pos="299085" algn="l"/>
                <a:tab pos="299720" algn="l"/>
                <a:tab pos="743585" algn="l"/>
                <a:tab pos="1109345" algn="l"/>
              </a:tabLst>
            </a:pP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It</a:t>
            </a:r>
            <a:r>
              <a:rPr lang="en-US" sz="2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desirable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4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reduce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number </a:t>
            </a:r>
            <a:r>
              <a:rPr lang="en-US" sz="2400" spc="-45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4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input</a:t>
            </a:r>
            <a:r>
              <a:rPr lang="en-US" sz="2400" spc="7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variables</a:t>
            </a:r>
            <a:r>
              <a:rPr lang="en-US" sz="2400" spc="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4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both</a:t>
            </a:r>
            <a:r>
              <a:rPr lang="en-US" sz="2400" spc="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reduce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the	computational</a:t>
            </a:r>
            <a:r>
              <a:rPr lang="en-US" sz="2400" spc="-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cost</a:t>
            </a:r>
            <a:r>
              <a:rPr lang="en-US" sz="2400" spc="-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400" spc="-20" dirty="0">
                <a:solidFill>
                  <a:schemeClr val="tx1"/>
                </a:solidFill>
                <a:latin typeface="+mj-lt"/>
                <a:cs typeface="Microsoft Sans Serif"/>
              </a:rPr>
              <a:t> modeling </a:t>
            </a:r>
            <a:r>
              <a:rPr lang="en-US" sz="24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20" dirty="0">
                <a:solidFill>
                  <a:schemeClr val="tx1"/>
                </a:solidFill>
                <a:latin typeface="+mj-lt"/>
                <a:cs typeface="Microsoft Sans Serif"/>
              </a:rPr>
              <a:t>and,</a:t>
            </a:r>
            <a:r>
              <a:rPr lang="en-US" sz="2400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in	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some cases,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to</a:t>
            </a:r>
            <a:r>
              <a:rPr lang="en-US" sz="2400" spc="4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improve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the	performance</a:t>
            </a:r>
            <a:r>
              <a:rPr lang="en-US" sz="2400" spc="-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5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400" spc="-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400" spc="-10" dirty="0">
                <a:solidFill>
                  <a:schemeClr val="tx1"/>
                </a:solidFill>
                <a:latin typeface="+mj-lt"/>
                <a:cs typeface="Microsoft Sans Serif"/>
              </a:rPr>
              <a:t>model.</a:t>
            </a:r>
            <a:endParaRPr lang="en-US" sz="2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C3CE83-48C9-327E-3002-3DC6BD2719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0325" y="2159734"/>
            <a:ext cx="4857750" cy="3456106"/>
          </a:xfrm>
        </p:spPr>
      </p:pic>
    </p:spTree>
    <p:extLst>
      <p:ext uri="{BB962C8B-B14F-4D97-AF65-F5344CB8AC3E}">
        <p14:creationId xmlns:p14="http://schemas.microsoft.com/office/powerpoint/2010/main" val="3796860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11B6C-D603-A535-81C3-D18D884A5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036320"/>
          </a:xfrm>
        </p:spPr>
        <p:txBody>
          <a:bodyPr/>
          <a:lstStyle/>
          <a:p>
            <a:r>
              <a:rPr lang="en-IN" sz="4800" spc="-5" dirty="0">
                <a:latin typeface="Arial"/>
                <a:cs typeface="Arial"/>
              </a:rPr>
              <a:t>13.Conclusion</a:t>
            </a:r>
            <a:r>
              <a:rPr lang="en-IN" sz="4800" spc="-85" dirty="0">
                <a:latin typeface="Arial"/>
                <a:cs typeface="Arial"/>
              </a:rPr>
              <a:t> </a:t>
            </a:r>
            <a:r>
              <a:rPr lang="en-IN" sz="4800" spc="5" dirty="0">
                <a:latin typeface="Arial"/>
                <a:cs typeface="Arial"/>
              </a:rPr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650E4-257D-4512-C339-8799C1FB5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09880" marR="27940" indent="-285115">
              <a:lnSpc>
                <a:spcPct val="100000"/>
              </a:lnSpc>
              <a:spcBef>
                <a:spcPts val="100"/>
              </a:spcBef>
              <a:buChar char="●"/>
              <a:tabLst>
                <a:tab pos="309245" algn="l"/>
                <a:tab pos="30988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From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all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baseline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model,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Random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Forest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classifier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shows</a:t>
            </a:r>
            <a:r>
              <a:rPr lang="en-US" sz="2000" spc="9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highest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test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accuracy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F1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 score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AUC.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indent="-287020">
              <a:lnSpc>
                <a:spcPct val="100000"/>
              </a:lnSpc>
              <a:spcBef>
                <a:spcPts val="680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Baseline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model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Random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Forest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decision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tree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shows</a:t>
            </a:r>
            <a:r>
              <a:rPr lang="en-US" sz="2000" spc="1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huge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difference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train</a:t>
            </a:r>
            <a:r>
              <a:rPr lang="en-US" sz="2000" spc="-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test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accuracy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which</a:t>
            </a:r>
            <a:r>
              <a:rPr lang="en-US" sz="2000" spc="8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shows</a:t>
            </a:r>
            <a:r>
              <a:rPr lang="en-US" sz="2000" spc="9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over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fitting.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marR="5080" indent="-287020">
              <a:lnSpc>
                <a:spcPct val="150000"/>
              </a:lnSpc>
              <a:buChar char="●"/>
              <a:tabLst>
                <a:tab pos="299085" algn="l"/>
                <a:tab pos="29972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After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cross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validation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hyper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parameter</a:t>
            </a:r>
            <a:r>
              <a:rPr lang="en-US" sz="2000" spc="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tuning,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XG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Boost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25" dirty="0">
                <a:solidFill>
                  <a:schemeClr val="tx1"/>
                </a:solidFill>
                <a:latin typeface="+mj-lt"/>
                <a:cs typeface="Microsoft Sans Serif"/>
              </a:rPr>
              <a:t>shows</a:t>
            </a:r>
            <a:r>
              <a:rPr lang="en-US" sz="2000" spc="8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highest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test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accuracy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score</a:t>
            </a:r>
            <a:r>
              <a:rPr lang="en-US" sz="2000" spc="-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87%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AUC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0.874.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299085" marR="589280" indent="-287020">
              <a:lnSpc>
                <a:spcPct val="148300"/>
              </a:lnSpc>
              <a:spcBef>
                <a:spcPts val="100"/>
              </a:spcBef>
              <a:buChar char="●"/>
              <a:tabLst>
                <a:tab pos="299085" algn="l"/>
                <a:tab pos="29972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Cross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validation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hyper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parameter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tuning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certainly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reduces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chances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of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over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fitting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also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increases performance of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model.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6900" indent="0">
              <a:buNone/>
            </a:pPr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79213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B85F3-1853-B32C-E420-C5DEF428F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975" y="2354580"/>
            <a:ext cx="10353762" cy="1257300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08069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E8E48-1795-42A6-C4D7-1772B66FC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spc="-5" dirty="0">
                <a:cs typeface="Arial"/>
              </a:rPr>
              <a:t>1.Problem</a:t>
            </a:r>
            <a:r>
              <a:rPr lang="en-IN" sz="4800" spc="-15" dirty="0">
                <a:cs typeface="Arial"/>
              </a:rPr>
              <a:t> </a:t>
            </a:r>
            <a:r>
              <a:rPr lang="en-IN" sz="4800" spc="-5" dirty="0">
                <a:cs typeface="Arial"/>
              </a:rPr>
              <a:t>Statement: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1DB68-E76D-F0DB-DAD5-05B9C6FC6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This</a:t>
            </a:r>
            <a:r>
              <a:rPr lang="en-US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project</a:t>
            </a:r>
            <a:r>
              <a:rPr lang="en-US" spc="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aimed</a:t>
            </a:r>
            <a:r>
              <a:rPr lang="en-US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at</a:t>
            </a:r>
            <a:r>
              <a:rPr lang="en-US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predicting</a:t>
            </a:r>
            <a:r>
              <a:rPr lang="en-US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case</a:t>
            </a:r>
            <a:r>
              <a:rPr lang="en-US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customers</a:t>
            </a:r>
            <a:r>
              <a:rPr lang="en-US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default</a:t>
            </a:r>
            <a:r>
              <a:rPr lang="en-US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10" dirty="0">
                <a:solidFill>
                  <a:schemeClr val="tx1"/>
                </a:solidFill>
                <a:latin typeface="+mj-lt"/>
                <a:cs typeface="Microsoft Sans Serif"/>
              </a:rPr>
              <a:t>payments</a:t>
            </a:r>
            <a:r>
              <a:rPr lang="en-US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10" dirty="0">
                <a:solidFill>
                  <a:schemeClr val="tx1"/>
                </a:solidFill>
                <a:latin typeface="+mj-lt"/>
                <a:cs typeface="Microsoft Sans Serif"/>
              </a:rPr>
              <a:t>in </a:t>
            </a:r>
            <a:r>
              <a:rPr lang="en-US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15" dirty="0">
                <a:solidFill>
                  <a:schemeClr val="tx1"/>
                </a:solidFill>
                <a:latin typeface="+mj-lt"/>
                <a:cs typeface="Microsoft Sans Serif"/>
              </a:rPr>
              <a:t>Taiwan.</a:t>
            </a:r>
            <a:r>
              <a:rPr lang="en-US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From</a:t>
            </a:r>
            <a:r>
              <a:rPr lang="en-US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perspective</a:t>
            </a:r>
            <a:r>
              <a:rPr lang="en-US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risk</a:t>
            </a:r>
            <a:r>
              <a:rPr lang="en-US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10" dirty="0">
                <a:solidFill>
                  <a:schemeClr val="tx1"/>
                </a:solidFill>
                <a:latin typeface="+mj-lt"/>
                <a:cs typeface="Microsoft Sans Serif"/>
              </a:rPr>
              <a:t>management,</a:t>
            </a:r>
            <a:r>
              <a:rPr lang="en-US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result</a:t>
            </a:r>
            <a:r>
              <a:rPr lang="en-US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predictive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accuracy</a:t>
            </a:r>
            <a:r>
              <a:rPr lang="en-US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estimated</a:t>
            </a:r>
            <a:r>
              <a:rPr lang="en-US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10" dirty="0">
                <a:solidFill>
                  <a:schemeClr val="tx1"/>
                </a:solidFill>
                <a:latin typeface="+mj-lt"/>
                <a:cs typeface="Microsoft Sans Serif"/>
              </a:rPr>
              <a:t>probability</a:t>
            </a:r>
            <a:r>
              <a:rPr lang="en-US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default</a:t>
            </a:r>
            <a:r>
              <a:rPr lang="en-US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25" dirty="0">
                <a:solidFill>
                  <a:schemeClr val="tx1"/>
                </a:solidFill>
                <a:latin typeface="+mj-lt"/>
                <a:cs typeface="Microsoft Sans Serif"/>
              </a:rPr>
              <a:t>will</a:t>
            </a:r>
            <a:r>
              <a:rPr lang="en-US" spc="7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be</a:t>
            </a:r>
            <a:r>
              <a:rPr lang="en-US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more</a:t>
            </a:r>
            <a:r>
              <a:rPr lang="en-US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10" dirty="0">
                <a:solidFill>
                  <a:schemeClr val="tx1"/>
                </a:solidFill>
                <a:latin typeface="+mj-lt"/>
                <a:cs typeface="Microsoft Sans Serif"/>
              </a:rPr>
              <a:t>valuable</a:t>
            </a:r>
            <a:r>
              <a:rPr lang="en-US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than</a:t>
            </a:r>
            <a:r>
              <a:rPr lang="en-US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the </a:t>
            </a:r>
            <a:r>
              <a:rPr lang="en-US" spc="-45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10" dirty="0">
                <a:solidFill>
                  <a:schemeClr val="tx1"/>
                </a:solidFill>
                <a:latin typeface="+mj-lt"/>
                <a:cs typeface="Microsoft Sans Serif"/>
              </a:rPr>
              <a:t>binary</a:t>
            </a:r>
            <a:r>
              <a:rPr lang="en-US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result</a:t>
            </a:r>
            <a:r>
              <a:rPr lang="en-US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classification.</a:t>
            </a:r>
            <a:endParaRPr lang="en-US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So</a:t>
            </a:r>
            <a:r>
              <a:rPr lang="en-US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20" dirty="0">
                <a:solidFill>
                  <a:schemeClr val="tx1"/>
                </a:solidFill>
                <a:latin typeface="+mj-lt"/>
                <a:cs typeface="Microsoft Sans Serif"/>
              </a:rPr>
              <a:t>we</a:t>
            </a:r>
            <a:r>
              <a:rPr lang="en-US" spc="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25" dirty="0">
                <a:solidFill>
                  <a:schemeClr val="tx1"/>
                </a:solidFill>
                <a:latin typeface="+mj-lt"/>
                <a:cs typeface="Microsoft Sans Serif"/>
              </a:rPr>
              <a:t>will</a:t>
            </a:r>
            <a:r>
              <a:rPr lang="en-US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Predict</a:t>
            </a:r>
            <a:r>
              <a:rPr lang="en-US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10" dirty="0">
                <a:solidFill>
                  <a:schemeClr val="tx1"/>
                </a:solidFill>
                <a:latin typeface="+mj-lt"/>
                <a:cs typeface="Microsoft Sans Serif"/>
              </a:rPr>
              <a:t>whether</a:t>
            </a:r>
            <a:r>
              <a:rPr lang="en-US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Microsoft Sans Serif"/>
              </a:rPr>
              <a:t>a</a:t>
            </a:r>
            <a:r>
              <a:rPr lang="en-US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customer</a:t>
            </a:r>
            <a:r>
              <a:rPr lang="en-US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20" dirty="0">
                <a:solidFill>
                  <a:schemeClr val="tx1"/>
                </a:solidFill>
                <a:latin typeface="+mj-lt"/>
                <a:cs typeface="Microsoft Sans Serif"/>
              </a:rPr>
              <a:t>will</a:t>
            </a:r>
            <a:r>
              <a:rPr lang="en-US" spc="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default</a:t>
            </a:r>
            <a:r>
              <a:rPr lang="en-US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on</a:t>
            </a:r>
            <a:r>
              <a:rPr lang="en-US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his/her</a:t>
            </a:r>
            <a:r>
              <a:rPr lang="en-US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pc="-5" dirty="0">
                <a:solidFill>
                  <a:schemeClr val="tx1"/>
                </a:solidFill>
                <a:latin typeface="+mj-lt"/>
                <a:cs typeface="Microsoft Sans Serif"/>
              </a:rPr>
              <a:t>card.</a:t>
            </a:r>
            <a:endParaRPr lang="en-US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endParaRPr lang="en-IN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01468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AF278-FEEF-B53F-C5F1-0B721DB8B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824753"/>
          </a:xfrm>
        </p:spPr>
        <p:txBody>
          <a:bodyPr/>
          <a:lstStyle/>
          <a:p>
            <a:r>
              <a:rPr lang="en-IN" sz="4400" spc="-5" dirty="0">
                <a:latin typeface="Arial"/>
                <a:cs typeface="Arial"/>
              </a:rPr>
              <a:t>2.Introduction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0D311-708F-51B8-E2B6-8F1EB8CE1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3429000"/>
            <a:ext cx="10353762" cy="2362199"/>
          </a:xfrm>
        </p:spPr>
        <p:txBody>
          <a:bodyPr/>
          <a:lstStyle/>
          <a:p>
            <a:r>
              <a:rPr lang="en-US" sz="2400" spc="-10" dirty="0">
                <a:latin typeface="+mj-lt"/>
                <a:cs typeface="Microsoft Sans Serif"/>
              </a:rPr>
              <a:t>Credit</a:t>
            </a:r>
            <a:r>
              <a:rPr lang="en-US" sz="2400" spc="4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cards</a:t>
            </a:r>
            <a:r>
              <a:rPr lang="en-US" sz="2400" spc="2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are</a:t>
            </a:r>
            <a:r>
              <a:rPr lang="en-US" sz="2400" spc="25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usually</a:t>
            </a:r>
            <a:r>
              <a:rPr lang="en-US" sz="2400" spc="50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small</a:t>
            </a:r>
            <a:r>
              <a:rPr lang="en-US" sz="2400" spc="30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plastic</a:t>
            </a:r>
            <a:r>
              <a:rPr lang="en-US" sz="2400" spc="3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cards</a:t>
            </a:r>
            <a:r>
              <a:rPr lang="en-US" sz="2400" spc="30" dirty="0">
                <a:latin typeface="+mj-lt"/>
                <a:cs typeface="Microsoft Sans Serif"/>
              </a:rPr>
              <a:t> </a:t>
            </a:r>
            <a:r>
              <a:rPr lang="en-US" sz="2400" spc="-15" dirty="0">
                <a:latin typeface="+mj-lt"/>
                <a:cs typeface="Microsoft Sans Serif"/>
              </a:rPr>
              <a:t>with</a:t>
            </a:r>
            <a:r>
              <a:rPr lang="en-US" sz="2400" spc="70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a</a:t>
            </a:r>
            <a:r>
              <a:rPr lang="en-US" sz="2400" spc="30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unique</a:t>
            </a:r>
            <a:r>
              <a:rPr lang="en-US" sz="2400" spc="3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number</a:t>
            </a:r>
            <a:r>
              <a:rPr lang="en-US" sz="2400" spc="4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attached</a:t>
            </a:r>
            <a:r>
              <a:rPr lang="en-US" sz="2400" spc="30" dirty="0">
                <a:latin typeface="+mj-lt"/>
                <a:cs typeface="Microsoft Sans Serif"/>
              </a:rPr>
              <a:t> </a:t>
            </a:r>
            <a:r>
              <a:rPr lang="en-US" sz="2400" dirty="0">
                <a:latin typeface="+mj-lt"/>
                <a:cs typeface="Microsoft Sans Serif"/>
              </a:rPr>
              <a:t>to </a:t>
            </a:r>
            <a:r>
              <a:rPr lang="en-US" sz="2400" spc="-459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an</a:t>
            </a:r>
            <a:r>
              <a:rPr lang="en-US" sz="2400" spc="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account.</a:t>
            </a:r>
            <a:endParaRPr lang="en-US" sz="2400" dirty="0">
              <a:latin typeface="+mj-lt"/>
              <a:cs typeface="Microsoft Sans Serif"/>
            </a:endParaRPr>
          </a:p>
          <a:p>
            <a:r>
              <a:rPr lang="en-US" sz="2400" dirty="0">
                <a:latin typeface="+mj-lt"/>
                <a:cs typeface="Microsoft Sans Serif"/>
              </a:rPr>
              <a:t>It</a:t>
            </a:r>
            <a:r>
              <a:rPr lang="en-US" sz="2400" spc="1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impose</a:t>
            </a:r>
            <a:r>
              <a:rPr lang="en-US" sz="2400" spc="30" dirty="0">
                <a:latin typeface="+mj-lt"/>
                <a:cs typeface="Microsoft Sans Serif"/>
              </a:rPr>
              <a:t> </a:t>
            </a:r>
            <a:r>
              <a:rPr lang="en-US" sz="2400" dirty="0">
                <a:latin typeface="+mj-lt"/>
                <a:cs typeface="Microsoft Sans Serif"/>
              </a:rPr>
              <a:t>the</a:t>
            </a:r>
            <a:r>
              <a:rPr lang="en-US" sz="2400" spc="1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condition</a:t>
            </a:r>
            <a:r>
              <a:rPr lang="en-US" sz="2400" spc="3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that</a:t>
            </a:r>
            <a:r>
              <a:rPr lang="en-US" sz="2400" spc="20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cardholders</a:t>
            </a:r>
            <a:r>
              <a:rPr lang="en-US" sz="2400" spc="4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pay</a:t>
            </a:r>
            <a:r>
              <a:rPr lang="en-US" sz="2400" spc="3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back</a:t>
            </a:r>
            <a:r>
              <a:rPr lang="en-US" sz="2400" spc="20" dirty="0">
                <a:latin typeface="+mj-lt"/>
                <a:cs typeface="Microsoft Sans Serif"/>
              </a:rPr>
              <a:t> </a:t>
            </a:r>
            <a:r>
              <a:rPr lang="en-US" sz="2400" dirty="0">
                <a:latin typeface="+mj-lt"/>
                <a:cs typeface="Microsoft Sans Serif"/>
              </a:rPr>
              <a:t>the</a:t>
            </a:r>
            <a:r>
              <a:rPr lang="en-US" sz="2400" spc="10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borrowed</a:t>
            </a:r>
            <a:r>
              <a:rPr lang="en-US" sz="2400" spc="70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money,</a:t>
            </a:r>
            <a:r>
              <a:rPr lang="en-US" sz="2400" spc="50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plus </a:t>
            </a:r>
            <a:r>
              <a:rPr lang="en-US" sz="2400" spc="-5" dirty="0">
                <a:latin typeface="+mj-lt"/>
                <a:cs typeface="Microsoft Sans Serif"/>
              </a:rPr>
              <a:t> any</a:t>
            </a:r>
            <a:r>
              <a:rPr lang="en-US" sz="2400" spc="25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applicable</a:t>
            </a:r>
            <a:r>
              <a:rPr lang="en-US" sz="2400" spc="60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interest,</a:t>
            </a:r>
            <a:r>
              <a:rPr lang="en-US" sz="2400" spc="3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as</a:t>
            </a:r>
            <a:r>
              <a:rPr lang="en-US" sz="2400" spc="30" dirty="0">
                <a:latin typeface="+mj-lt"/>
                <a:cs typeface="Microsoft Sans Serif"/>
              </a:rPr>
              <a:t> </a:t>
            </a:r>
            <a:r>
              <a:rPr lang="en-US" sz="2400" spc="-20" dirty="0">
                <a:latin typeface="+mj-lt"/>
                <a:cs typeface="Microsoft Sans Serif"/>
              </a:rPr>
              <a:t>well</a:t>
            </a:r>
            <a:r>
              <a:rPr lang="en-US" sz="2400" spc="7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as</a:t>
            </a:r>
            <a:r>
              <a:rPr lang="en-US" sz="2400" spc="2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any</a:t>
            </a:r>
            <a:r>
              <a:rPr lang="en-US" sz="2400" spc="25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additional</a:t>
            </a:r>
            <a:r>
              <a:rPr lang="en-US" sz="2400" spc="60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agreed-upon</a:t>
            </a:r>
            <a:r>
              <a:rPr lang="en-US" sz="2400" spc="4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charges,</a:t>
            </a:r>
            <a:r>
              <a:rPr lang="en-US" sz="2400" spc="50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either </a:t>
            </a:r>
            <a:r>
              <a:rPr lang="en-US" sz="2400" spc="-46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in</a:t>
            </a:r>
            <a:r>
              <a:rPr lang="en-US" sz="2400" spc="5" dirty="0">
                <a:latin typeface="+mj-lt"/>
                <a:cs typeface="Microsoft Sans Serif"/>
              </a:rPr>
              <a:t> </a:t>
            </a:r>
            <a:r>
              <a:rPr lang="en-US" sz="2400" spc="-10" dirty="0">
                <a:latin typeface="+mj-lt"/>
                <a:cs typeface="Microsoft Sans Serif"/>
              </a:rPr>
              <a:t>full</a:t>
            </a:r>
            <a:r>
              <a:rPr lang="en-US" sz="2400" spc="25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by</a:t>
            </a:r>
            <a:r>
              <a:rPr lang="en-US" sz="2400" spc="20" dirty="0">
                <a:latin typeface="+mj-lt"/>
                <a:cs typeface="Microsoft Sans Serif"/>
              </a:rPr>
              <a:t> </a:t>
            </a:r>
            <a:r>
              <a:rPr lang="en-US" sz="2400" dirty="0">
                <a:latin typeface="+mj-lt"/>
                <a:cs typeface="Microsoft Sans Serif"/>
              </a:rPr>
              <a:t>the</a:t>
            </a:r>
            <a:r>
              <a:rPr lang="en-US" sz="2400" spc="10" dirty="0">
                <a:latin typeface="+mj-lt"/>
                <a:cs typeface="Microsoft Sans Serif"/>
              </a:rPr>
              <a:t> </a:t>
            </a:r>
            <a:r>
              <a:rPr lang="en-US" sz="2400" spc="-15" dirty="0">
                <a:latin typeface="+mj-lt"/>
                <a:cs typeface="Microsoft Sans Serif"/>
              </a:rPr>
              <a:t>billing</a:t>
            </a:r>
            <a:r>
              <a:rPr lang="en-US" sz="2400" spc="40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date</a:t>
            </a:r>
            <a:r>
              <a:rPr lang="en-US" sz="2400" spc="20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or</a:t>
            </a:r>
            <a:r>
              <a:rPr lang="en-US" sz="2400" spc="20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over</a:t>
            </a:r>
            <a:r>
              <a:rPr lang="en-US" sz="2400" spc="20" dirty="0">
                <a:latin typeface="+mj-lt"/>
                <a:cs typeface="Microsoft Sans Serif"/>
              </a:rPr>
              <a:t> </a:t>
            </a:r>
            <a:r>
              <a:rPr lang="en-US" sz="2400" spc="-5" dirty="0">
                <a:latin typeface="+mj-lt"/>
                <a:cs typeface="Microsoft Sans Serif"/>
              </a:rPr>
              <a:t>time.</a:t>
            </a:r>
            <a:endParaRPr lang="en-US" sz="2400" dirty="0">
              <a:latin typeface="+mj-lt"/>
              <a:cs typeface="Microsoft Sans Serif"/>
            </a:endParaRPr>
          </a:p>
          <a:p>
            <a:endParaRPr lang="en-IN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938953EA-22DD-63EC-D222-843FE9F37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646" y="1512107"/>
            <a:ext cx="4873719" cy="183913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2333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0C858-3263-3663-E64C-565FFE3A5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824753"/>
          </a:xfrm>
        </p:spPr>
        <p:txBody>
          <a:bodyPr/>
          <a:lstStyle/>
          <a:p>
            <a:r>
              <a:rPr lang="en-IN" sz="4800" spc="-5" dirty="0">
                <a:latin typeface="Arial"/>
                <a:cs typeface="Arial"/>
              </a:rPr>
              <a:t>Introduction</a:t>
            </a:r>
            <a:r>
              <a:rPr lang="en-IN" sz="4800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(Continued…)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C06BA-1D36-288A-8E03-77F54A78E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9154"/>
            <a:ext cx="10353762" cy="4052046"/>
          </a:xfrm>
        </p:spPr>
        <p:txBody>
          <a:bodyPr>
            <a:normAutofit fontScale="25000" lnSpcReduction="20000"/>
          </a:bodyPr>
          <a:lstStyle/>
          <a:p>
            <a:r>
              <a:rPr lang="en-IN" sz="6400" dirty="0">
                <a:solidFill>
                  <a:schemeClr val="tx1"/>
                </a:solidFill>
                <a:latin typeface="+mj-lt"/>
              </a:rPr>
              <a:t>We have the dataset of Credit card clients contains 30,000 rows and 25 features.</a:t>
            </a:r>
          </a:p>
          <a:p>
            <a:r>
              <a:rPr lang="en-IN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IN" sz="64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6400" dirty="0">
                <a:solidFill>
                  <a:schemeClr val="tx1"/>
                </a:solidFill>
                <a:latin typeface="+mj-lt"/>
                <a:cs typeface="Microsoft Sans Serif"/>
              </a:rPr>
              <a:t>the </a:t>
            </a:r>
            <a:r>
              <a:rPr lang="en-IN" sz="6400" spc="-5" dirty="0">
                <a:solidFill>
                  <a:schemeClr val="tx1"/>
                </a:solidFill>
                <a:latin typeface="+mj-lt"/>
                <a:cs typeface="Microsoft Sans Serif"/>
              </a:rPr>
              <a:t>features</a:t>
            </a:r>
            <a:r>
              <a:rPr lang="en-IN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IN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are</a:t>
            </a:r>
            <a:endParaRPr lang="en-IN" sz="6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040" lvl="1" indent="-143510">
              <a:lnSpc>
                <a:spcPct val="100000"/>
              </a:lnSpc>
              <a:spcBef>
                <a:spcPts val="325"/>
              </a:spcBef>
              <a:buChar char="•"/>
              <a:tabLst>
                <a:tab pos="955675" algn="l"/>
              </a:tabLst>
            </a:pPr>
            <a:r>
              <a:rPr lang="en-US" sz="6400" b="1" dirty="0">
                <a:solidFill>
                  <a:schemeClr val="tx1"/>
                </a:solidFill>
                <a:latin typeface="+mj-lt"/>
                <a:cs typeface="Arial"/>
              </a:rPr>
              <a:t>ID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: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Unique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ID</a:t>
            </a:r>
            <a:r>
              <a:rPr lang="en-US" sz="64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each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client</a:t>
            </a:r>
            <a:endParaRPr lang="en-US" sz="6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675" lvl="1" indent="-144145">
              <a:lnSpc>
                <a:spcPct val="100000"/>
              </a:lnSpc>
              <a:spcBef>
                <a:spcPts val="330"/>
              </a:spcBef>
              <a:buChar char="•"/>
              <a:tabLst>
                <a:tab pos="956310" algn="l"/>
              </a:tabLst>
            </a:pPr>
            <a:r>
              <a:rPr lang="en-US" sz="6400" b="1" spc="-5" dirty="0">
                <a:solidFill>
                  <a:schemeClr val="tx1"/>
                </a:solidFill>
                <a:latin typeface="+mj-lt"/>
                <a:cs typeface="Arial"/>
              </a:rPr>
              <a:t>LIMIT_BAL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:</a:t>
            </a:r>
            <a:r>
              <a:rPr lang="en-US" sz="6400" spc="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Amount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given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z="64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(NT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dollar).</a:t>
            </a:r>
            <a:endParaRPr lang="en-US" sz="6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675" lvl="1" indent="-144145">
              <a:lnSpc>
                <a:spcPct val="100000"/>
              </a:lnSpc>
              <a:spcBef>
                <a:spcPts val="320"/>
              </a:spcBef>
              <a:buChar char="•"/>
              <a:tabLst>
                <a:tab pos="956310" algn="l"/>
              </a:tabLst>
            </a:pPr>
            <a:r>
              <a:rPr lang="en-US" sz="6400" b="1" dirty="0">
                <a:solidFill>
                  <a:schemeClr val="tx1"/>
                </a:solidFill>
                <a:latin typeface="+mj-lt"/>
                <a:cs typeface="Arial"/>
              </a:rPr>
              <a:t>Gender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: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Gender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64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customer.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(1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=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male;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2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=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female)</a:t>
            </a:r>
            <a:endParaRPr lang="en-US" sz="6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675" lvl="1" indent="-144145">
              <a:lnSpc>
                <a:spcPct val="100000"/>
              </a:lnSpc>
              <a:spcBef>
                <a:spcPts val="325"/>
              </a:spcBef>
              <a:buChar char="•"/>
              <a:tabLst>
                <a:tab pos="956310" algn="l"/>
              </a:tabLst>
            </a:pPr>
            <a:r>
              <a:rPr lang="en-US" sz="6400" b="1" dirty="0">
                <a:solidFill>
                  <a:schemeClr val="tx1"/>
                </a:solidFill>
                <a:latin typeface="+mj-lt"/>
                <a:cs typeface="Arial"/>
              </a:rPr>
              <a:t>Education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: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Education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qualification</a:t>
            </a:r>
            <a:r>
              <a:rPr lang="en-US" sz="6400" spc="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customers.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(1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=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graduate</a:t>
            </a:r>
            <a:r>
              <a:rPr lang="en-US" sz="64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school;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2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=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university;</a:t>
            </a:r>
            <a:r>
              <a:rPr lang="en-US" sz="64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3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=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high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school;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4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=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other</a:t>
            </a:r>
            <a:r>
              <a:rPr lang="en-IN" sz="6400" spc="-5" dirty="0">
                <a:solidFill>
                  <a:schemeClr val="tx1"/>
                </a:solidFill>
                <a:latin typeface="+mj-lt"/>
                <a:cs typeface="Microsoft Sans Serif"/>
              </a:rPr>
              <a:t>s</a:t>
            </a:r>
          </a:p>
          <a:p>
            <a:pPr marL="955675" lvl="1" indent="-144145">
              <a:spcBef>
                <a:spcPts val="325"/>
              </a:spcBef>
              <a:buFont typeface="Wingdings 2" charset="2"/>
              <a:buChar char="•"/>
              <a:tabLst>
                <a:tab pos="956310" algn="l"/>
              </a:tabLst>
            </a:pPr>
            <a:r>
              <a:rPr lang="en-US" sz="6400" b="1" spc="-5" dirty="0">
                <a:solidFill>
                  <a:schemeClr val="tx1"/>
                </a:solidFill>
                <a:latin typeface="+mj-lt"/>
                <a:cs typeface="Arial"/>
              </a:rPr>
              <a:t>Marital</a:t>
            </a:r>
            <a:r>
              <a:rPr lang="en-US" sz="6400" b="1" spc="5" dirty="0">
                <a:solidFill>
                  <a:schemeClr val="tx1"/>
                </a:solidFill>
                <a:latin typeface="+mj-lt"/>
                <a:cs typeface="Arial"/>
              </a:rPr>
              <a:t> </a:t>
            </a:r>
            <a:r>
              <a:rPr lang="en-US" sz="6400" b="1" spc="-5" dirty="0">
                <a:solidFill>
                  <a:schemeClr val="tx1"/>
                </a:solidFill>
                <a:latin typeface="+mj-lt"/>
                <a:cs typeface="Arial"/>
              </a:rPr>
              <a:t>Status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: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Marital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status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customer.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(1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=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married;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2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=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single;</a:t>
            </a:r>
            <a:r>
              <a:rPr lang="en-US" sz="64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3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= </a:t>
            </a:r>
            <a:r>
              <a:rPr lang="en-US" sz="64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others)</a:t>
            </a:r>
          </a:p>
          <a:p>
            <a:pPr marL="955675" lvl="1" indent="-144145">
              <a:spcBef>
                <a:spcPts val="325"/>
              </a:spcBef>
              <a:buFont typeface="Wingdings 2" charset="2"/>
              <a:buChar char="•"/>
              <a:tabLst>
                <a:tab pos="956310" algn="l"/>
              </a:tabLst>
            </a:pPr>
            <a:r>
              <a:rPr lang="en-US" sz="6400" b="1" spc="-15" dirty="0">
                <a:solidFill>
                  <a:schemeClr val="tx1"/>
                </a:solidFill>
                <a:latin typeface="+mj-lt"/>
                <a:cs typeface="Arial"/>
              </a:rPr>
              <a:t>Age</a:t>
            </a:r>
            <a:r>
              <a:rPr lang="en-US" sz="6400" spc="-15" dirty="0">
                <a:solidFill>
                  <a:schemeClr val="tx1"/>
                </a:solidFill>
                <a:latin typeface="+mj-lt"/>
                <a:cs typeface="Microsoft Sans Serif"/>
              </a:rPr>
              <a:t>:</a:t>
            </a:r>
            <a:r>
              <a:rPr lang="en-US" sz="64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Age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64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customer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years.</a:t>
            </a:r>
            <a:endParaRPr lang="en-US" sz="6400" spc="-5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675" lvl="1" indent="-144145">
              <a:spcBef>
                <a:spcPts val="325"/>
              </a:spcBef>
              <a:buFont typeface="Wingdings 2" charset="2"/>
              <a:buChar char="•"/>
              <a:tabLst>
                <a:tab pos="956310" algn="l"/>
              </a:tabLst>
            </a:pPr>
            <a:r>
              <a:rPr lang="en-US" sz="6400" b="1" spc="-5" dirty="0">
                <a:solidFill>
                  <a:schemeClr val="tx1"/>
                </a:solidFill>
                <a:latin typeface="+mj-lt"/>
                <a:cs typeface="Arial"/>
              </a:rPr>
              <a:t>History</a:t>
            </a:r>
            <a:r>
              <a:rPr lang="en-US" sz="6400" b="1" spc="-15" dirty="0">
                <a:solidFill>
                  <a:schemeClr val="tx1"/>
                </a:solidFill>
                <a:latin typeface="+mj-lt"/>
                <a:cs typeface="Arial"/>
              </a:rPr>
              <a:t> </a:t>
            </a:r>
            <a:r>
              <a:rPr lang="en-US" sz="6400" b="1" dirty="0">
                <a:solidFill>
                  <a:schemeClr val="tx1"/>
                </a:solidFill>
                <a:latin typeface="+mj-lt"/>
                <a:cs typeface="Arial"/>
              </a:rPr>
              <a:t>of </a:t>
            </a:r>
            <a:r>
              <a:rPr lang="en-US" sz="6400" b="1" spc="-5" dirty="0">
                <a:solidFill>
                  <a:schemeClr val="tx1"/>
                </a:solidFill>
                <a:latin typeface="+mj-lt"/>
                <a:cs typeface="Arial"/>
              </a:rPr>
              <a:t>Past</a:t>
            </a:r>
            <a:r>
              <a:rPr lang="en-US" sz="6400" b="1" spc="5" dirty="0">
                <a:solidFill>
                  <a:schemeClr val="tx1"/>
                </a:solidFill>
                <a:latin typeface="+mj-lt"/>
                <a:cs typeface="Arial"/>
              </a:rPr>
              <a:t> </a:t>
            </a:r>
            <a:r>
              <a:rPr lang="en-US" sz="6400" b="1" spc="-5" dirty="0">
                <a:solidFill>
                  <a:schemeClr val="tx1"/>
                </a:solidFill>
                <a:latin typeface="+mj-lt"/>
                <a:cs typeface="Arial"/>
              </a:rPr>
              <a:t>Payment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:</a:t>
            </a:r>
            <a:r>
              <a:rPr lang="en-US" sz="64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(PAY)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Repayment</a:t>
            </a:r>
            <a:r>
              <a:rPr lang="en-US" sz="6400" spc="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status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September, </a:t>
            </a:r>
            <a:r>
              <a:rPr lang="en-US" sz="64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August,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July,</a:t>
            </a:r>
            <a:r>
              <a:rPr lang="en-US" sz="64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June,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May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April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2005.</a:t>
            </a:r>
          </a:p>
          <a:p>
            <a:pPr marL="955675" lvl="1" indent="-144145">
              <a:spcBef>
                <a:spcPts val="325"/>
              </a:spcBef>
              <a:buFont typeface="Wingdings 2" charset="2"/>
              <a:buChar char="•"/>
              <a:tabLst>
                <a:tab pos="956310" algn="l"/>
              </a:tabLst>
            </a:pPr>
            <a:r>
              <a:rPr lang="en-US" sz="6400" b="1" spc="-15" dirty="0">
                <a:solidFill>
                  <a:schemeClr val="tx1"/>
                </a:solidFill>
                <a:latin typeface="+mj-lt"/>
                <a:cs typeface="Arial"/>
              </a:rPr>
              <a:t>Amount</a:t>
            </a:r>
            <a:r>
              <a:rPr lang="en-US" sz="6400" b="1" spc="45" dirty="0">
                <a:solidFill>
                  <a:schemeClr val="tx1"/>
                </a:solidFill>
                <a:latin typeface="+mj-lt"/>
                <a:cs typeface="Arial"/>
              </a:rPr>
              <a:t> </a:t>
            </a:r>
            <a:r>
              <a:rPr lang="en-US" sz="6400" b="1" dirty="0">
                <a:solidFill>
                  <a:schemeClr val="tx1"/>
                </a:solidFill>
                <a:latin typeface="+mj-lt"/>
                <a:cs typeface="Arial"/>
              </a:rPr>
              <a:t>of</a:t>
            </a:r>
            <a:r>
              <a:rPr lang="en-US" sz="6400" b="1" spc="10" dirty="0">
                <a:solidFill>
                  <a:schemeClr val="tx1"/>
                </a:solidFill>
                <a:latin typeface="+mj-lt"/>
                <a:cs typeface="Arial"/>
              </a:rPr>
              <a:t> </a:t>
            </a:r>
            <a:r>
              <a:rPr lang="en-US" sz="6400" b="1" spc="-5" dirty="0">
                <a:solidFill>
                  <a:schemeClr val="tx1"/>
                </a:solidFill>
                <a:latin typeface="+mj-lt"/>
                <a:cs typeface="Arial"/>
              </a:rPr>
              <a:t>Bill</a:t>
            </a:r>
            <a:r>
              <a:rPr lang="en-US" sz="6400" b="1" spc="10" dirty="0">
                <a:solidFill>
                  <a:schemeClr val="tx1"/>
                </a:solidFill>
                <a:latin typeface="+mj-lt"/>
                <a:cs typeface="Arial"/>
              </a:rPr>
              <a:t> </a:t>
            </a:r>
            <a:r>
              <a:rPr lang="en-US" sz="6400" b="1" spc="-5" dirty="0">
                <a:solidFill>
                  <a:schemeClr val="tx1"/>
                </a:solidFill>
                <a:latin typeface="+mj-lt"/>
                <a:cs typeface="Arial"/>
              </a:rPr>
              <a:t>Statement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:</a:t>
            </a:r>
            <a:r>
              <a:rPr lang="en-US" sz="64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(BILL_AMT)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Amount</a:t>
            </a:r>
            <a:r>
              <a:rPr lang="en-US" sz="64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5" dirty="0">
                <a:solidFill>
                  <a:schemeClr val="tx1"/>
                </a:solidFill>
                <a:latin typeface="+mj-lt"/>
                <a:cs typeface="Microsoft Sans Serif"/>
              </a:rPr>
              <a:t>bill</a:t>
            </a:r>
            <a:r>
              <a:rPr lang="en-US" sz="64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statement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in </a:t>
            </a:r>
            <a:r>
              <a:rPr lang="en-US" sz="64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September,</a:t>
            </a:r>
            <a:r>
              <a:rPr lang="en-US" sz="64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August,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July,</a:t>
            </a:r>
            <a:r>
              <a:rPr lang="en-US" sz="64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June,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May</a:t>
            </a:r>
            <a:r>
              <a:rPr lang="en-US" sz="64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April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2005.</a:t>
            </a:r>
          </a:p>
          <a:p>
            <a:pPr marL="955675" lvl="1" indent="-144145">
              <a:spcBef>
                <a:spcPts val="325"/>
              </a:spcBef>
              <a:buFont typeface="Wingdings 2" charset="2"/>
              <a:buChar char="•"/>
              <a:tabLst>
                <a:tab pos="956310" algn="l"/>
              </a:tabLst>
            </a:pPr>
            <a:r>
              <a:rPr lang="en-US" sz="6400" b="1" spc="-15" dirty="0">
                <a:solidFill>
                  <a:schemeClr val="tx1"/>
                </a:solidFill>
                <a:latin typeface="+mj-lt"/>
                <a:cs typeface="Arial"/>
              </a:rPr>
              <a:t>Amount</a:t>
            </a:r>
            <a:r>
              <a:rPr lang="en-US" sz="6400" b="1" spc="40" dirty="0">
                <a:solidFill>
                  <a:schemeClr val="tx1"/>
                </a:solidFill>
                <a:latin typeface="+mj-lt"/>
                <a:cs typeface="Arial"/>
              </a:rPr>
              <a:t> </a:t>
            </a:r>
            <a:r>
              <a:rPr lang="en-US" sz="6400" b="1" dirty="0">
                <a:solidFill>
                  <a:schemeClr val="tx1"/>
                </a:solidFill>
                <a:latin typeface="+mj-lt"/>
                <a:cs typeface="Arial"/>
              </a:rPr>
              <a:t>of</a:t>
            </a:r>
            <a:r>
              <a:rPr lang="en-US" sz="6400" b="1" spc="5" dirty="0">
                <a:solidFill>
                  <a:schemeClr val="tx1"/>
                </a:solidFill>
                <a:latin typeface="+mj-lt"/>
                <a:cs typeface="Arial"/>
              </a:rPr>
              <a:t> </a:t>
            </a:r>
            <a:r>
              <a:rPr lang="en-US" sz="6400" b="1" spc="-10" dirty="0">
                <a:solidFill>
                  <a:schemeClr val="tx1"/>
                </a:solidFill>
                <a:latin typeface="+mj-lt"/>
                <a:cs typeface="Arial"/>
              </a:rPr>
              <a:t>Previous</a:t>
            </a:r>
            <a:r>
              <a:rPr lang="en-US" sz="6400" b="1" spc="40" dirty="0">
                <a:solidFill>
                  <a:schemeClr val="tx1"/>
                </a:solidFill>
                <a:latin typeface="+mj-lt"/>
                <a:cs typeface="Arial"/>
              </a:rPr>
              <a:t> </a:t>
            </a:r>
            <a:r>
              <a:rPr lang="en-US" sz="6400" b="1" spc="-5" dirty="0">
                <a:solidFill>
                  <a:schemeClr val="tx1"/>
                </a:solidFill>
                <a:latin typeface="+mj-lt"/>
                <a:cs typeface="Arial"/>
              </a:rPr>
              <a:t>Payment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:(PAY_AMT)</a:t>
            </a:r>
            <a:r>
              <a:rPr lang="en-US" sz="6400" spc="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Amount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previous </a:t>
            </a:r>
            <a:r>
              <a:rPr lang="en-US" sz="64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payment</a:t>
            </a:r>
            <a:r>
              <a:rPr lang="en-US" sz="64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64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September,</a:t>
            </a:r>
            <a:r>
              <a:rPr lang="en-US" sz="64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August,</a:t>
            </a:r>
            <a:r>
              <a:rPr lang="en-US" sz="64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July,</a:t>
            </a:r>
            <a:r>
              <a:rPr lang="en-US" sz="6400" spc="5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June,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May</a:t>
            </a:r>
            <a:r>
              <a:rPr lang="en-US" sz="64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64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April </a:t>
            </a:r>
            <a:r>
              <a:rPr lang="en-US" sz="64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6400" spc="-10" dirty="0">
                <a:solidFill>
                  <a:schemeClr val="tx1"/>
                </a:solidFill>
                <a:latin typeface="+mj-lt"/>
                <a:cs typeface="Microsoft Sans Serif"/>
              </a:rPr>
              <a:t>2005</a:t>
            </a:r>
            <a:endParaRPr lang="en-US" sz="6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675" lvl="1" indent="-144145">
              <a:spcBef>
                <a:spcPts val="325"/>
              </a:spcBef>
              <a:buFont typeface="Wingdings 2" charset="2"/>
              <a:buChar char="•"/>
              <a:tabLst>
                <a:tab pos="956310" algn="l"/>
              </a:tabLst>
            </a:pPr>
            <a:endParaRPr lang="en-US" sz="2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675" lvl="1" indent="-144145">
              <a:spcBef>
                <a:spcPts val="325"/>
              </a:spcBef>
              <a:buFont typeface="Wingdings 2" charset="2"/>
              <a:buChar char="•"/>
              <a:tabLst>
                <a:tab pos="956310" algn="l"/>
              </a:tabLst>
            </a:pPr>
            <a:endParaRPr lang="en-US" sz="2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675" lvl="1" indent="-144145">
              <a:spcBef>
                <a:spcPts val="325"/>
              </a:spcBef>
              <a:buFont typeface="Wingdings 2" charset="2"/>
              <a:buChar char="•"/>
              <a:tabLst>
                <a:tab pos="956310" algn="l"/>
              </a:tabLst>
            </a:pPr>
            <a:endParaRPr lang="en-US" sz="2400" spc="-5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675" lvl="1" indent="-144145">
              <a:spcBef>
                <a:spcPts val="325"/>
              </a:spcBef>
              <a:buFont typeface="Wingdings 2" charset="2"/>
              <a:buChar char="•"/>
              <a:tabLst>
                <a:tab pos="956310" algn="l"/>
              </a:tabLst>
            </a:pPr>
            <a:endParaRPr lang="en-US" sz="24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955675" lvl="1" indent="-144145">
              <a:lnSpc>
                <a:spcPct val="100000"/>
              </a:lnSpc>
              <a:spcBef>
                <a:spcPts val="325"/>
              </a:spcBef>
              <a:buChar char="•"/>
              <a:tabLst>
                <a:tab pos="956310" algn="l"/>
              </a:tabLst>
            </a:pPr>
            <a:r>
              <a:rPr lang="en-IN" dirty="0">
                <a:solidFill>
                  <a:schemeClr val="tx1"/>
                </a:solidFill>
                <a:latin typeface="+mj-lt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655813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E3A52-5899-0EA3-5CB8-FAB40A536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120588"/>
          </a:xfrm>
        </p:spPr>
        <p:txBody>
          <a:bodyPr/>
          <a:lstStyle/>
          <a:p>
            <a:r>
              <a:rPr lang="en-IN" sz="2800" spc="-5" dirty="0">
                <a:latin typeface="Arial"/>
                <a:cs typeface="Arial"/>
              </a:rPr>
              <a:t>3.Data</a:t>
            </a:r>
            <a:r>
              <a:rPr lang="en-IN" sz="2800" spc="-10" dirty="0">
                <a:latin typeface="Arial"/>
                <a:cs typeface="Arial"/>
              </a:rPr>
              <a:t> </a:t>
            </a:r>
            <a:r>
              <a:rPr lang="en-IN" sz="2800" spc="-5" dirty="0">
                <a:latin typeface="Arial"/>
                <a:cs typeface="Arial"/>
              </a:rPr>
              <a:t>Cleaning</a:t>
            </a:r>
            <a:r>
              <a:rPr lang="en-IN" sz="2800" spc="-10" dirty="0">
                <a:latin typeface="Arial"/>
                <a:cs typeface="Arial"/>
              </a:rPr>
              <a:t> </a:t>
            </a:r>
            <a:r>
              <a:rPr lang="en-IN" sz="2800" spc="5" dirty="0">
                <a:latin typeface="Arial"/>
                <a:cs typeface="Arial"/>
              </a:rPr>
              <a:t>: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B33E627-96AF-5E5B-1E4B-4414E0D3D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0381" y="1344612"/>
            <a:ext cx="4943475" cy="360997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F59F89-E19A-3B63-F024-5A716A715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55600" indent="-342900" algn="l">
              <a:lnSpc>
                <a:spcPct val="100000"/>
              </a:lnSpc>
              <a:spcBef>
                <a:spcPts val="425"/>
              </a:spcBef>
              <a:buFont typeface="Wingdings" panose="05000000000000000000" pitchFamily="2" charset="2"/>
              <a:buChar char="v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Dataset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contains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no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null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values.</a:t>
            </a:r>
          </a:p>
          <a:p>
            <a:pPr marL="355600" indent="-342900" algn="l">
              <a:lnSpc>
                <a:spcPct val="100000"/>
              </a:lnSpc>
              <a:spcBef>
                <a:spcPts val="425"/>
              </a:spcBef>
              <a:buFont typeface="Wingdings" panose="05000000000000000000" pitchFamily="2" charset="2"/>
              <a:buChar char="v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No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duplicates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found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425"/>
              </a:spcBef>
              <a:buFont typeface="Wingdings" panose="05000000000000000000" pitchFamily="2" charset="2"/>
              <a:buChar char="v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Renamed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 features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425"/>
              </a:spcBef>
              <a:buFont typeface="Wingdings" panose="05000000000000000000" pitchFamily="2" charset="2"/>
              <a:buChar char="v"/>
              <a:tabLst>
                <a:tab pos="354965" algn="l"/>
                <a:tab pos="355600" algn="l"/>
              </a:tabLst>
            </a:pP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Replaced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some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columns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5" dirty="0">
                <a:solidFill>
                  <a:schemeClr val="tx1"/>
                </a:solidFill>
                <a:latin typeface="+mj-lt"/>
                <a:cs typeface="Microsoft Sans Serif"/>
              </a:rPr>
              <a:t>with</a:t>
            </a:r>
            <a:r>
              <a:rPr lang="en-US" sz="2000" spc="6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categorical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values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516278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12F54-9296-F82A-8510-93AA9432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spc="-5" dirty="0">
                <a:latin typeface="Arial"/>
                <a:cs typeface="Arial"/>
              </a:rPr>
              <a:t>4.</a:t>
            </a:r>
            <a:r>
              <a:rPr lang="en-US" sz="2800" spc="-10" dirty="0">
                <a:latin typeface="Arial"/>
                <a:cs typeface="Arial"/>
              </a:rPr>
              <a:t> </a:t>
            </a:r>
            <a:r>
              <a:rPr lang="en-US" sz="2800" spc="-5" dirty="0">
                <a:latin typeface="Arial"/>
                <a:cs typeface="Arial"/>
              </a:rPr>
              <a:t>Exploratory</a:t>
            </a:r>
            <a:r>
              <a:rPr lang="en-US" sz="2800" spc="30" dirty="0">
                <a:latin typeface="Arial"/>
                <a:cs typeface="Arial"/>
              </a:rPr>
              <a:t> </a:t>
            </a:r>
            <a:r>
              <a:rPr lang="en-US" sz="2800" spc="-5" dirty="0">
                <a:latin typeface="Arial"/>
                <a:cs typeface="Arial"/>
              </a:rPr>
              <a:t>Data</a:t>
            </a:r>
            <a:r>
              <a:rPr lang="en-US" sz="2800" spc="20" dirty="0">
                <a:latin typeface="Arial"/>
                <a:cs typeface="Arial"/>
              </a:rPr>
              <a:t> </a:t>
            </a:r>
            <a:r>
              <a:rPr lang="en-US" sz="2800" spc="-10" dirty="0">
                <a:latin typeface="Arial"/>
                <a:cs typeface="Arial"/>
              </a:rPr>
              <a:t>Analysis</a:t>
            </a:r>
            <a:r>
              <a:rPr lang="en-US" sz="2800" spc="50" dirty="0">
                <a:latin typeface="Arial"/>
                <a:cs typeface="Arial"/>
              </a:rPr>
              <a:t> </a:t>
            </a:r>
            <a:r>
              <a:rPr lang="en-US" sz="2800" spc="-5" dirty="0">
                <a:latin typeface="Arial"/>
                <a:cs typeface="Arial"/>
              </a:rPr>
              <a:t>(EDA)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9F0D97-8910-D769-52D6-0AC2008A2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55600" indent="-342900" algn="l">
              <a:lnSpc>
                <a:spcPct val="100000"/>
              </a:lnSpc>
              <a:spcBef>
                <a:spcPts val="425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Both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classes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are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not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in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proportion.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4965" marR="598805" indent="-342900" algn="l">
              <a:lnSpc>
                <a:spcPct val="114999"/>
              </a:lnSpc>
              <a:spcBef>
                <a:spcPts val="5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Which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means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that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dataset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imbalanced.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5600" indent="-342900" algn="l">
              <a:lnSpc>
                <a:spcPct val="100000"/>
              </a:lnSpc>
              <a:spcBef>
                <a:spcPts val="325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Data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balancing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required.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endParaRPr lang="en-IN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474236-4FD7-5258-928B-50766C245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828" y="1111170"/>
            <a:ext cx="4549534" cy="426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024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4AECC-748F-BBAA-C120-E0CFC8676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457201"/>
          </a:xfrm>
        </p:spPr>
        <p:txBody>
          <a:bodyPr>
            <a:normAutofit fontScale="90000"/>
          </a:bodyPr>
          <a:lstStyle/>
          <a:p>
            <a:r>
              <a:rPr lang="en-IN" sz="4800" spc="-5" dirty="0">
                <a:latin typeface="Arial"/>
                <a:cs typeface="Arial"/>
              </a:rPr>
              <a:t>EDA</a:t>
            </a:r>
            <a:r>
              <a:rPr lang="en-IN" sz="4800" spc="-65" dirty="0">
                <a:latin typeface="Arial"/>
                <a:cs typeface="Arial"/>
              </a:rPr>
              <a:t> </a:t>
            </a:r>
            <a:r>
              <a:rPr lang="en-IN" sz="4800" spc="-5" dirty="0">
                <a:latin typeface="Arial"/>
                <a:cs typeface="Arial"/>
              </a:rPr>
              <a:t>(Continued)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B9C4-97FE-E2BA-5F52-824039BBF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4446493"/>
            <a:ext cx="10353762" cy="1613648"/>
          </a:xfrm>
        </p:spPr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425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Female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card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holders</a:t>
            </a:r>
            <a:r>
              <a:rPr lang="en-US" sz="2000" spc="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are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larger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than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male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card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holders.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4965" marR="5080" indent="-342900">
              <a:lnSpc>
                <a:spcPct val="114999"/>
              </a:lnSpc>
              <a:buChar char="●"/>
              <a:tabLst>
                <a:tab pos="354965" algn="l"/>
                <a:tab pos="35560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number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female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card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holders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larger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than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male,</a:t>
            </a:r>
            <a:r>
              <a:rPr lang="en-US" sz="2000" spc="4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their </a:t>
            </a:r>
            <a:r>
              <a:rPr lang="en-US" sz="2000" spc="-459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card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defaults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are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also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higher</a:t>
            </a:r>
            <a:r>
              <a:rPr lang="en-US" sz="2000" spc="4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than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male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760F7D-6077-F1EC-F948-CEA5E84AD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934" y="1337779"/>
            <a:ext cx="7630665" cy="283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414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4786E-2587-DC74-CB08-729ED7D1C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582706"/>
          </a:xfrm>
        </p:spPr>
        <p:txBody>
          <a:bodyPr>
            <a:normAutofit fontScale="90000"/>
          </a:bodyPr>
          <a:lstStyle/>
          <a:p>
            <a:r>
              <a:rPr lang="en-IN" sz="4800" b="0" spc="-5" dirty="0">
                <a:latin typeface="Microsoft Sans Serif"/>
                <a:cs typeface="Microsoft Sans Serif"/>
              </a:rPr>
              <a:t>EDA</a:t>
            </a:r>
            <a:r>
              <a:rPr lang="en-IN" sz="4800" b="0" spc="-25" dirty="0">
                <a:latin typeface="Microsoft Sans Serif"/>
                <a:cs typeface="Microsoft Sans Serif"/>
              </a:rPr>
              <a:t> </a:t>
            </a:r>
            <a:r>
              <a:rPr lang="en-IN" sz="4800" b="0" spc="-5" dirty="0">
                <a:latin typeface="Microsoft Sans Serif"/>
                <a:cs typeface="Microsoft Sans Serif"/>
              </a:rPr>
              <a:t>(Continued)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37612-E897-70A6-CE4F-39C5F34B3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4509247"/>
            <a:ext cx="10353762" cy="1281952"/>
          </a:xfrm>
        </p:spPr>
        <p:txBody>
          <a:bodyPr>
            <a:noAutofit/>
          </a:bodyPr>
          <a:lstStyle/>
          <a:p>
            <a:pPr marL="355600" indent="-342900">
              <a:lnSpc>
                <a:spcPct val="100000"/>
              </a:lnSpc>
              <a:spcBef>
                <a:spcPts val="425"/>
              </a:spcBef>
              <a:buChar char="●"/>
              <a:tabLst>
                <a:tab pos="354965" algn="l"/>
                <a:tab pos="355600" algn="l"/>
              </a:tabLst>
            </a:pP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University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graduate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school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has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maximum</a:t>
            </a:r>
            <a:r>
              <a:rPr lang="en-US" sz="2000" spc="5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card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holder.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pPr marL="354965" marR="5080" indent="-342900">
              <a:lnSpc>
                <a:spcPct val="114999"/>
              </a:lnSpc>
              <a:buChar char="●"/>
              <a:tabLst>
                <a:tab pos="354965" algn="l"/>
                <a:tab pos="355600" algn="l"/>
              </a:tabLst>
            </a:pP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As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the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number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Microsoft Sans Serif"/>
              </a:rPr>
              <a:t>of</a:t>
            </a:r>
            <a:r>
              <a:rPr lang="en-US" sz="2000" spc="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university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and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graduate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school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card</a:t>
            </a:r>
            <a:r>
              <a:rPr lang="en-US" sz="2000" spc="3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holders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10" dirty="0">
                <a:solidFill>
                  <a:schemeClr val="tx1"/>
                </a:solidFill>
                <a:latin typeface="+mj-lt"/>
                <a:cs typeface="Microsoft Sans Serif"/>
              </a:rPr>
              <a:t>is</a:t>
            </a:r>
            <a:r>
              <a:rPr lang="en-US" sz="2000" spc="2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higher, </a:t>
            </a:r>
            <a:r>
              <a:rPr lang="en-US" sz="2000" spc="-46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their</a:t>
            </a:r>
            <a:r>
              <a:rPr lang="en-US" sz="2000" spc="1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credit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card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default</a:t>
            </a:r>
            <a:r>
              <a:rPr lang="en-US" sz="2000" spc="3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are</a:t>
            </a:r>
            <a:r>
              <a:rPr lang="en-US" sz="2000" spc="10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also</a:t>
            </a:r>
            <a:r>
              <a:rPr lang="en-US" sz="2000" spc="25" dirty="0">
                <a:solidFill>
                  <a:schemeClr val="tx1"/>
                </a:solidFill>
                <a:latin typeface="+mj-lt"/>
                <a:cs typeface="Microsoft Sans Serif"/>
              </a:rPr>
              <a:t> </a:t>
            </a:r>
            <a:r>
              <a:rPr lang="en-US" sz="2000" spc="-5" dirty="0">
                <a:solidFill>
                  <a:schemeClr val="tx1"/>
                </a:solidFill>
                <a:latin typeface="+mj-lt"/>
                <a:cs typeface="Microsoft Sans Serif"/>
              </a:rPr>
              <a:t>higher.</a:t>
            </a:r>
            <a:endParaRPr lang="en-US" sz="2000" dirty="0">
              <a:solidFill>
                <a:schemeClr val="tx1"/>
              </a:solidFill>
              <a:latin typeface="+mj-lt"/>
              <a:cs typeface="Microsoft Sans Serif"/>
            </a:endParaRPr>
          </a:p>
          <a:p>
            <a:endParaRPr lang="en-IN" sz="2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8CCC16-318A-7F0A-059C-09535E650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789" y="1331672"/>
            <a:ext cx="8408893" cy="298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0348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{5D5A00E9-9630-48BA-82C2-FD5CB8B3FB26}tf11665031_win32</Template>
  <TotalTime>130</TotalTime>
  <Words>1549</Words>
  <Application>Microsoft Office PowerPoint</Application>
  <PresentationFormat>Widescreen</PresentationFormat>
  <Paragraphs>263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Arial Nova</vt:lpstr>
      <vt:lpstr>Arial Nova Light</vt:lpstr>
      <vt:lpstr>Microsoft Sans Serif</vt:lpstr>
      <vt:lpstr>Times New Roman</vt:lpstr>
      <vt:lpstr>Wingdings</vt:lpstr>
      <vt:lpstr>Wingdings 2</vt:lpstr>
      <vt:lpstr>SlateVTI</vt:lpstr>
      <vt:lpstr>Credit Card Default Prediction</vt:lpstr>
      <vt:lpstr>Table of Content</vt:lpstr>
      <vt:lpstr>1.Problem Statement:</vt:lpstr>
      <vt:lpstr>2.Introduction</vt:lpstr>
      <vt:lpstr>Introduction (Continued…)</vt:lpstr>
      <vt:lpstr>3.Data Cleaning :</vt:lpstr>
      <vt:lpstr>4. Exploratory Data Analysis (EDA)</vt:lpstr>
      <vt:lpstr>EDA (Continued)</vt:lpstr>
      <vt:lpstr>EDA (Continued)</vt:lpstr>
      <vt:lpstr>EDA (Continued) :</vt:lpstr>
      <vt:lpstr>5.Handling Class Imbalance :-</vt:lpstr>
      <vt:lpstr>    Handling Class Imbalance (Continued)  This the plotting of the dataset before and after the application of SMOTE </vt:lpstr>
      <vt:lpstr>6.Transformation of Data :</vt:lpstr>
      <vt:lpstr>7.Splitting Data :</vt:lpstr>
      <vt:lpstr>8.Fitting Different Model :-</vt:lpstr>
      <vt:lpstr>9.Cross Validation &amp; Hyperparameter Tuning :</vt:lpstr>
      <vt:lpstr>Logistic Regression :</vt:lpstr>
      <vt:lpstr>Decision Tree Classifier :</vt:lpstr>
      <vt:lpstr>Random Forest Classifier :</vt:lpstr>
      <vt:lpstr>Support Vector Machine :</vt:lpstr>
      <vt:lpstr>Gradient Boosting :</vt:lpstr>
      <vt:lpstr>XG Boosting :</vt:lpstr>
      <vt:lpstr>10.Comparison of Model :</vt:lpstr>
      <vt:lpstr>11.Combined ROC Curve :</vt:lpstr>
      <vt:lpstr>12.Feature Importance :</vt:lpstr>
      <vt:lpstr>13.Conclusion 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Default Prediction</dc:title>
  <dc:creator>Kumar Ankit</dc:creator>
  <cp:lastModifiedBy>Kumar Ankit</cp:lastModifiedBy>
  <cp:revision>4</cp:revision>
  <dcterms:created xsi:type="dcterms:W3CDTF">2023-08-20T15:36:15Z</dcterms:created>
  <dcterms:modified xsi:type="dcterms:W3CDTF">2023-08-20T17:46:39Z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